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1" r:id="rId2"/>
    <p:sldMasterId id="2147483717" r:id="rId3"/>
    <p:sldMasterId id="2147483723" r:id="rId4"/>
    <p:sldMasterId id="2147483688" r:id="rId5"/>
    <p:sldMasterId id="2147483648" r:id="rId6"/>
  </p:sldMasterIdLst>
  <p:notesMasterIdLst>
    <p:notesMasterId r:id="rId28"/>
  </p:notesMasterIdLst>
  <p:handoutMasterIdLst>
    <p:handoutMasterId r:id="rId29"/>
  </p:handoutMasterIdLst>
  <p:sldIdLst>
    <p:sldId id="378" r:id="rId7"/>
    <p:sldId id="374" r:id="rId8"/>
    <p:sldId id="381" r:id="rId9"/>
    <p:sldId id="396" r:id="rId10"/>
    <p:sldId id="397" r:id="rId11"/>
    <p:sldId id="416" r:id="rId12"/>
    <p:sldId id="389" r:id="rId13"/>
    <p:sldId id="386" r:id="rId14"/>
    <p:sldId id="390" r:id="rId15"/>
    <p:sldId id="415" r:id="rId16"/>
    <p:sldId id="417" r:id="rId17"/>
    <p:sldId id="418" r:id="rId18"/>
    <p:sldId id="400" r:id="rId19"/>
    <p:sldId id="401" r:id="rId20"/>
    <p:sldId id="411" r:id="rId21"/>
    <p:sldId id="402" r:id="rId22"/>
    <p:sldId id="407" r:id="rId23"/>
    <p:sldId id="408" r:id="rId24"/>
    <p:sldId id="410" r:id="rId25"/>
    <p:sldId id="395" r:id="rId26"/>
    <p:sldId id="414" r:id="rId2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C8842-F1AD-7E0A-8BCF-646400A19EC9}" v="206" dt="2022-11-21T16:03:26.136"/>
    <p1510:client id="{7BDC624E-AE92-D29A-28CB-F2C694405594}" v="120" dt="2022-11-15T14:38:49.388"/>
    <p1510:client id="{9F72CAF6-490A-A2CF-23EB-4E3D1F80B848}" v="733" dt="2022-11-21T13:38:00.158"/>
    <p1510:client id="{A6166631-DB09-7D7A-26BC-E0BD52A8D231}" v="5" dt="2022-11-22T08:24:26.023"/>
    <p1510:client id="{A8A394D4-C468-4D4B-0382-C15E2E1F720F}" v="37" dt="2022-11-10T16:00:48.613"/>
    <p1510:client id="{C5359DFF-7162-B713-0C32-69EEE36E4774}" v="7" dt="2022-11-22T08:28:34.351"/>
    <p1510:client id="{D1FD6EE1-6687-D229-0FC5-2267AA1D4AEC}" v="211" dt="2022-11-21T13:11:06.646"/>
    <p1510:client id="{D2F1D135-59B4-9B7C-AC8F-5CDD4514A10F}" v="1402" dt="2022-11-21T22:36:58.470"/>
    <p1510:client id="{D8223EFA-E245-45BA-A788-AC3706614F5A}" v="12" dt="2022-11-08T13:12:22.738"/>
    <p1510:client id="{E29C35C2-B97E-1205-8291-9DF69207FECD}" v="346" dt="2022-11-21T11:18:06.138"/>
    <p1510:client id="{ED184AA9-D3CE-6015-A5AF-326436F44C17}" v="40" dt="2022-11-22T09:41:52.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082DA-E191-4FF9-8B8B-FF554BDA2E1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93E3C51C-2FD5-4ED2-8C22-6FEA27A2ABFA}">
      <dgm:prSet/>
      <dgm:spPr/>
      <dgm:t>
        <a:bodyPr/>
        <a:lstStyle/>
        <a:p>
          <a:pPr>
            <a:lnSpc>
              <a:spcPct val="100000"/>
            </a:lnSpc>
          </a:pPr>
          <a:r>
            <a:rPr lang="en-US"/>
            <a:t>Develop logistics expertise that is particularly relevant to the Arctic</a:t>
          </a:r>
        </a:p>
      </dgm:t>
    </dgm:pt>
    <dgm:pt modelId="{25A837E3-66C4-4885-B8E1-C4AF9D7442CD}" type="parTrans" cxnId="{4017A81E-5961-4819-A658-1B7714FD30F4}">
      <dgm:prSet/>
      <dgm:spPr/>
      <dgm:t>
        <a:bodyPr/>
        <a:lstStyle/>
        <a:p>
          <a:endParaRPr lang="en-US"/>
        </a:p>
      </dgm:t>
    </dgm:pt>
    <dgm:pt modelId="{097457EE-8A46-42C4-80F1-485A7656050A}" type="sibTrans" cxnId="{4017A81E-5961-4819-A658-1B7714FD30F4}">
      <dgm:prSet/>
      <dgm:spPr/>
      <dgm:t>
        <a:bodyPr/>
        <a:lstStyle/>
        <a:p>
          <a:endParaRPr lang="en-US"/>
        </a:p>
      </dgm:t>
    </dgm:pt>
    <dgm:pt modelId="{23DC31F0-CF70-407A-A443-CE7FB7719745}">
      <dgm:prSet/>
      <dgm:spPr/>
      <dgm:t>
        <a:bodyPr/>
        <a:lstStyle/>
        <a:p>
          <a:pPr>
            <a:lnSpc>
              <a:spcPct val="100000"/>
            </a:lnSpc>
          </a:pPr>
          <a:r>
            <a:rPr lang="en-US"/>
            <a:t>Build logistics capabilities in key industries in the region through long-term collaboration</a:t>
          </a:r>
          <a:r>
            <a:rPr lang="en-US">
              <a:latin typeface="Arial" panose="020B0604020202020204"/>
            </a:rPr>
            <a:t> in joint research and education</a:t>
          </a:r>
        </a:p>
      </dgm:t>
    </dgm:pt>
    <dgm:pt modelId="{27DB1DA2-AB1B-44C9-B5FF-1D8734EF5AD2}" type="parTrans" cxnId="{B764F099-1BB2-4CB0-9F6A-997441082AE7}">
      <dgm:prSet/>
      <dgm:spPr/>
      <dgm:t>
        <a:bodyPr/>
        <a:lstStyle/>
        <a:p>
          <a:endParaRPr lang="en-US"/>
        </a:p>
      </dgm:t>
    </dgm:pt>
    <dgm:pt modelId="{E2C3F049-F695-407D-B985-517DE6C36D5A}" type="sibTrans" cxnId="{B764F099-1BB2-4CB0-9F6A-997441082AE7}">
      <dgm:prSet/>
      <dgm:spPr/>
      <dgm:t>
        <a:bodyPr/>
        <a:lstStyle/>
        <a:p>
          <a:endParaRPr lang="en-US"/>
        </a:p>
      </dgm:t>
    </dgm:pt>
    <dgm:pt modelId="{2315FA64-7760-472D-A104-6F59692A40F0}" type="pres">
      <dgm:prSet presAssocID="{651082DA-E191-4FF9-8B8B-FF554BDA2E15}" presName="root" presStyleCnt="0">
        <dgm:presLayoutVars>
          <dgm:dir/>
          <dgm:resizeHandles val="exact"/>
        </dgm:presLayoutVars>
      </dgm:prSet>
      <dgm:spPr/>
    </dgm:pt>
    <dgm:pt modelId="{A8A4128C-1D12-4A9D-B466-609D99A718EF}" type="pres">
      <dgm:prSet presAssocID="{93E3C51C-2FD5-4ED2-8C22-6FEA27A2ABFA}" presName="compNode" presStyleCnt="0"/>
      <dgm:spPr/>
    </dgm:pt>
    <dgm:pt modelId="{4DFD6451-B3BB-4974-9FBE-5C76D1EA0D13}" type="pres">
      <dgm:prSet presAssocID="{93E3C51C-2FD5-4ED2-8C22-6FEA27A2ABF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uck"/>
        </a:ext>
      </dgm:extLst>
    </dgm:pt>
    <dgm:pt modelId="{43D890A0-77B5-4385-8974-82DDE987F90B}" type="pres">
      <dgm:prSet presAssocID="{93E3C51C-2FD5-4ED2-8C22-6FEA27A2ABFA}" presName="spaceRect" presStyleCnt="0"/>
      <dgm:spPr/>
    </dgm:pt>
    <dgm:pt modelId="{63CA2E6F-AF61-4EE5-AAC3-14DD30A6550B}" type="pres">
      <dgm:prSet presAssocID="{93E3C51C-2FD5-4ED2-8C22-6FEA27A2ABFA}" presName="textRect" presStyleLbl="revTx" presStyleIdx="0" presStyleCnt="2">
        <dgm:presLayoutVars>
          <dgm:chMax val="1"/>
          <dgm:chPref val="1"/>
        </dgm:presLayoutVars>
      </dgm:prSet>
      <dgm:spPr/>
    </dgm:pt>
    <dgm:pt modelId="{199DDDAC-8F96-473C-8414-9163CA59E917}" type="pres">
      <dgm:prSet presAssocID="{097457EE-8A46-42C4-80F1-485A7656050A}" presName="sibTrans" presStyleCnt="0"/>
      <dgm:spPr/>
    </dgm:pt>
    <dgm:pt modelId="{7C76D6A7-E422-45C6-BACA-C05226E41B1A}" type="pres">
      <dgm:prSet presAssocID="{23DC31F0-CF70-407A-A443-CE7FB7719745}" presName="compNode" presStyleCnt="0"/>
      <dgm:spPr/>
    </dgm:pt>
    <dgm:pt modelId="{4B0080B5-F239-45B3-BD5A-05A63BC14C06}" type="pres">
      <dgm:prSet presAssocID="{23DC31F0-CF70-407A-A443-CE7FB77197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1B8188C3-EA29-4373-9AF4-89CA8F7B45E1}" type="pres">
      <dgm:prSet presAssocID="{23DC31F0-CF70-407A-A443-CE7FB7719745}" presName="spaceRect" presStyleCnt="0"/>
      <dgm:spPr/>
    </dgm:pt>
    <dgm:pt modelId="{5C401F9C-5D0F-45FD-A21A-99C9041B844C}" type="pres">
      <dgm:prSet presAssocID="{23DC31F0-CF70-407A-A443-CE7FB7719745}" presName="textRect" presStyleLbl="revTx" presStyleIdx="1" presStyleCnt="2">
        <dgm:presLayoutVars>
          <dgm:chMax val="1"/>
          <dgm:chPref val="1"/>
        </dgm:presLayoutVars>
      </dgm:prSet>
      <dgm:spPr/>
    </dgm:pt>
  </dgm:ptLst>
  <dgm:cxnLst>
    <dgm:cxn modelId="{4017A81E-5961-4819-A658-1B7714FD30F4}" srcId="{651082DA-E191-4FF9-8B8B-FF554BDA2E15}" destId="{93E3C51C-2FD5-4ED2-8C22-6FEA27A2ABFA}" srcOrd="0" destOrd="0" parTransId="{25A837E3-66C4-4885-B8E1-C4AF9D7442CD}" sibTransId="{097457EE-8A46-42C4-80F1-485A7656050A}"/>
    <dgm:cxn modelId="{C85BC23F-5536-4A75-BA0C-C633BE370F97}" type="presOf" srcId="{651082DA-E191-4FF9-8B8B-FF554BDA2E15}" destId="{2315FA64-7760-472D-A104-6F59692A40F0}" srcOrd="0" destOrd="0" presId="urn:microsoft.com/office/officeart/2018/2/layout/IconLabelList"/>
    <dgm:cxn modelId="{B764F099-1BB2-4CB0-9F6A-997441082AE7}" srcId="{651082DA-E191-4FF9-8B8B-FF554BDA2E15}" destId="{23DC31F0-CF70-407A-A443-CE7FB7719745}" srcOrd="1" destOrd="0" parTransId="{27DB1DA2-AB1B-44C9-B5FF-1D8734EF5AD2}" sibTransId="{E2C3F049-F695-407D-B985-517DE6C36D5A}"/>
    <dgm:cxn modelId="{4CBEA4AA-7AD0-4E4C-A2EF-02DACB8172D2}" type="presOf" srcId="{23DC31F0-CF70-407A-A443-CE7FB7719745}" destId="{5C401F9C-5D0F-45FD-A21A-99C9041B844C}" srcOrd="0" destOrd="0" presId="urn:microsoft.com/office/officeart/2018/2/layout/IconLabelList"/>
    <dgm:cxn modelId="{52B20EB1-9B8A-4B79-A69D-D5FA81D016F2}" type="presOf" srcId="{93E3C51C-2FD5-4ED2-8C22-6FEA27A2ABFA}" destId="{63CA2E6F-AF61-4EE5-AAC3-14DD30A6550B}" srcOrd="0" destOrd="0" presId="urn:microsoft.com/office/officeart/2018/2/layout/IconLabelList"/>
    <dgm:cxn modelId="{B6A9721B-25BB-41BC-8D3A-76D68F40A6CF}" type="presParOf" srcId="{2315FA64-7760-472D-A104-6F59692A40F0}" destId="{A8A4128C-1D12-4A9D-B466-609D99A718EF}" srcOrd="0" destOrd="0" presId="urn:microsoft.com/office/officeart/2018/2/layout/IconLabelList"/>
    <dgm:cxn modelId="{D8EE4808-2422-4CC4-A532-83C0320989A3}" type="presParOf" srcId="{A8A4128C-1D12-4A9D-B466-609D99A718EF}" destId="{4DFD6451-B3BB-4974-9FBE-5C76D1EA0D13}" srcOrd="0" destOrd="0" presId="urn:microsoft.com/office/officeart/2018/2/layout/IconLabelList"/>
    <dgm:cxn modelId="{8A642EF3-FB1F-416C-A6A0-C09FBC587265}" type="presParOf" srcId="{A8A4128C-1D12-4A9D-B466-609D99A718EF}" destId="{43D890A0-77B5-4385-8974-82DDE987F90B}" srcOrd="1" destOrd="0" presId="urn:microsoft.com/office/officeart/2018/2/layout/IconLabelList"/>
    <dgm:cxn modelId="{0739E8C8-9D69-40CB-AAF4-77301945AF8B}" type="presParOf" srcId="{A8A4128C-1D12-4A9D-B466-609D99A718EF}" destId="{63CA2E6F-AF61-4EE5-AAC3-14DD30A6550B}" srcOrd="2" destOrd="0" presId="urn:microsoft.com/office/officeart/2018/2/layout/IconLabelList"/>
    <dgm:cxn modelId="{2ABD40B1-2300-4080-A8EC-B68E982DFC4A}" type="presParOf" srcId="{2315FA64-7760-472D-A104-6F59692A40F0}" destId="{199DDDAC-8F96-473C-8414-9163CA59E917}" srcOrd="1" destOrd="0" presId="urn:microsoft.com/office/officeart/2018/2/layout/IconLabelList"/>
    <dgm:cxn modelId="{8CDD4F9A-4A14-4234-9CCE-174BA3D978ED}" type="presParOf" srcId="{2315FA64-7760-472D-A104-6F59692A40F0}" destId="{7C76D6A7-E422-45C6-BACA-C05226E41B1A}" srcOrd="2" destOrd="0" presId="urn:microsoft.com/office/officeart/2018/2/layout/IconLabelList"/>
    <dgm:cxn modelId="{DC44D44B-2AAC-47D2-AF68-720D55CA82AC}" type="presParOf" srcId="{7C76D6A7-E422-45C6-BACA-C05226E41B1A}" destId="{4B0080B5-F239-45B3-BD5A-05A63BC14C06}" srcOrd="0" destOrd="0" presId="urn:microsoft.com/office/officeart/2018/2/layout/IconLabelList"/>
    <dgm:cxn modelId="{61BEFAC7-F8FF-46A7-B0E3-2387B00678E1}" type="presParOf" srcId="{7C76D6A7-E422-45C6-BACA-C05226E41B1A}" destId="{1B8188C3-EA29-4373-9AF4-89CA8F7B45E1}" srcOrd="1" destOrd="0" presId="urn:microsoft.com/office/officeart/2018/2/layout/IconLabelList"/>
    <dgm:cxn modelId="{34A6D7D3-BC64-43CE-B795-6572C09C5B01}" type="presParOf" srcId="{7C76D6A7-E422-45C6-BACA-C05226E41B1A}" destId="{5C401F9C-5D0F-45FD-A21A-99C9041B844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43429-6A00-4B4B-820B-E5D4AA3ACC1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nb-NO"/>
        </a:p>
      </dgm:t>
    </dgm:pt>
    <dgm:pt modelId="{8797FBED-19E5-4D4B-92E5-22E438081360}">
      <dgm:prSet phldrT="[Tekst]"/>
      <dgm:spPr/>
      <dgm:t>
        <a:bodyPr/>
        <a:lstStyle/>
        <a:p>
          <a:r>
            <a:rPr lang="nb-NO" err="1"/>
            <a:t>ArcLog</a:t>
          </a:r>
          <a:endParaRPr lang="nb-NO"/>
        </a:p>
      </dgm:t>
    </dgm:pt>
    <dgm:pt modelId="{F76691A6-3CD8-4E98-BD69-B22B206989F9}" type="parTrans" cxnId="{097A4C3E-E9C0-4D3A-9C5D-B608BE976BDD}">
      <dgm:prSet/>
      <dgm:spPr/>
      <dgm:t>
        <a:bodyPr/>
        <a:lstStyle/>
        <a:p>
          <a:endParaRPr lang="nb-NO"/>
        </a:p>
      </dgm:t>
    </dgm:pt>
    <dgm:pt modelId="{25A15A5F-DAA0-41C8-8FFF-4BBF5795376F}" type="sibTrans" cxnId="{097A4C3E-E9C0-4D3A-9C5D-B608BE976BDD}">
      <dgm:prSet/>
      <dgm:spPr/>
      <dgm:t>
        <a:bodyPr/>
        <a:lstStyle/>
        <a:p>
          <a:endParaRPr lang="nb-NO"/>
        </a:p>
      </dgm:t>
    </dgm:pt>
    <dgm:pt modelId="{6AED0552-74A5-4D97-B47D-C06400AC51C0}">
      <dgm:prSet phldrT="[Tekst]" custT="1"/>
      <dgm:spPr/>
      <dgm:t>
        <a:bodyPr/>
        <a:lstStyle/>
        <a:p>
          <a:pPr rtl="0"/>
          <a:r>
            <a:rPr lang="nb-NO" sz="1050">
              <a:latin typeface="Arial" panose="020B0604020202020204"/>
            </a:rPr>
            <a:t>Industries  </a:t>
          </a:r>
        </a:p>
      </dgm:t>
    </dgm:pt>
    <dgm:pt modelId="{2FCCB28A-3F60-4FFD-B2EF-28250CA660AE}" type="parTrans" cxnId="{020CEF3B-AAB0-42A6-8B0C-C2C71B11BBF3}">
      <dgm:prSet/>
      <dgm:spPr/>
      <dgm:t>
        <a:bodyPr/>
        <a:lstStyle/>
        <a:p>
          <a:endParaRPr lang="nb-NO"/>
        </a:p>
      </dgm:t>
    </dgm:pt>
    <dgm:pt modelId="{6DF75BF5-3CAD-4A51-BC73-ED9DDF6E2A3D}" type="sibTrans" cxnId="{020CEF3B-AAB0-42A6-8B0C-C2C71B11BBF3}">
      <dgm:prSet/>
      <dgm:spPr/>
      <dgm:t>
        <a:bodyPr/>
        <a:lstStyle/>
        <a:p>
          <a:endParaRPr lang="nb-NO"/>
        </a:p>
      </dgm:t>
    </dgm:pt>
    <dgm:pt modelId="{5CBE903A-23FC-4D24-9AC4-7FDAC51897B0}">
      <dgm:prSet phldrT="[Tekst]" custT="1"/>
      <dgm:spPr/>
      <dgm:t>
        <a:bodyPr/>
        <a:lstStyle/>
        <a:p>
          <a:pPr rtl="0"/>
          <a:r>
            <a:rPr lang="en-US" sz="1050">
              <a:latin typeface="Arial" panose="020B0604020202020204"/>
            </a:rPr>
            <a:t>Private and public organizations</a:t>
          </a:r>
        </a:p>
      </dgm:t>
    </dgm:pt>
    <dgm:pt modelId="{BD2AF360-B6A6-49E7-B7A4-8F820D84830B}" type="parTrans" cxnId="{C8196843-E20A-4F78-B35B-555D8018355C}">
      <dgm:prSet/>
      <dgm:spPr/>
      <dgm:t>
        <a:bodyPr/>
        <a:lstStyle/>
        <a:p>
          <a:endParaRPr lang="nb-NO"/>
        </a:p>
      </dgm:t>
    </dgm:pt>
    <dgm:pt modelId="{8881DC2F-5E72-4A1C-83CE-6EE401FCE298}" type="sibTrans" cxnId="{C8196843-E20A-4F78-B35B-555D8018355C}">
      <dgm:prSet/>
      <dgm:spPr/>
      <dgm:t>
        <a:bodyPr/>
        <a:lstStyle/>
        <a:p>
          <a:endParaRPr lang="nb-NO"/>
        </a:p>
      </dgm:t>
    </dgm:pt>
    <dgm:pt modelId="{989CF665-A629-4656-BF2C-327F5A1C4824}">
      <dgm:prSet phldr="0"/>
      <dgm:spPr/>
      <dgm:t>
        <a:bodyPr/>
        <a:lstStyle/>
        <a:p>
          <a:r>
            <a:rPr lang="nb-NO" err="1">
              <a:latin typeface="Arial" panose="020B0604020202020204"/>
            </a:rPr>
            <a:t>Education</a:t>
          </a:r>
          <a:endParaRPr lang="nb-NO"/>
        </a:p>
      </dgm:t>
    </dgm:pt>
    <dgm:pt modelId="{4C59E5D8-4F25-473C-91F7-E7F716014A26}" type="parTrans" cxnId="{DBE7037C-42B4-4224-9378-6919089F9FAD}">
      <dgm:prSet/>
      <dgm:spPr/>
      <dgm:t>
        <a:bodyPr/>
        <a:lstStyle/>
        <a:p>
          <a:endParaRPr lang="en-US"/>
        </a:p>
      </dgm:t>
    </dgm:pt>
    <dgm:pt modelId="{9A80A00F-433E-407A-B06B-8B11907B2264}" type="sibTrans" cxnId="{DBE7037C-42B4-4224-9378-6919089F9FAD}">
      <dgm:prSet/>
      <dgm:spPr/>
    </dgm:pt>
    <dgm:pt modelId="{FEC98E68-97D1-4482-9B59-451BE46111CE}">
      <dgm:prSet phldr="0"/>
      <dgm:spPr/>
      <dgm:t>
        <a:bodyPr/>
        <a:lstStyle/>
        <a:p>
          <a:pPr rtl="0"/>
          <a:r>
            <a:rPr lang="nb-NO">
              <a:latin typeface="Arial" panose="020B0604020202020204"/>
            </a:rPr>
            <a:t>Research</a:t>
          </a:r>
        </a:p>
      </dgm:t>
    </dgm:pt>
    <dgm:pt modelId="{71383A4C-477C-4BDB-9F07-D9074D38CB1B}" type="parTrans" cxnId="{33CA355B-9845-41B4-B395-15197A2CCE03}">
      <dgm:prSet/>
      <dgm:spPr/>
      <dgm:t>
        <a:bodyPr/>
        <a:lstStyle/>
        <a:p>
          <a:endParaRPr lang="en-US"/>
        </a:p>
      </dgm:t>
    </dgm:pt>
    <dgm:pt modelId="{E5BFB112-946F-45D0-ACDD-FA3D562C8965}" type="sibTrans" cxnId="{33CA355B-9845-41B4-B395-15197A2CCE03}">
      <dgm:prSet/>
      <dgm:spPr/>
    </dgm:pt>
    <dgm:pt modelId="{4003194E-0681-47CD-848F-A740E3531CBF}" type="pres">
      <dgm:prSet presAssocID="{A9C43429-6A00-4B4B-820B-E5D4AA3ACC18}" presName="cycle" presStyleCnt="0">
        <dgm:presLayoutVars>
          <dgm:chMax val="1"/>
          <dgm:dir/>
          <dgm:animLvl val="ctr"/>
          <dgm:resizeHandles val="exact"/>
        </dgm:presLayoutVars>
      </dgm:prSet>
      <dgm:spPr/>
    </dgm:pt>
    <dgm:pt modelId="{0DF25487-D488-401B-8CAF-F56210CF2432}" type="pres">
      <dgm:prSet presAssocID="{8797FBED-19E5-4D4B-92E5-22E438081360}" presName="centerShape" presStyleLbl="node0" presStyleIdx="0" presStyleCnt="1"/>
      <dgm:spPr/>
    </dgm:pt>
    <dgm:pt modelId="{E5B2AF03-120D-4D94-BF26-6F62C27D5AC8}" type="pres">
      <dgm:prSet presAssocID="{2FCCB28A-3F60-4FFD-B2EF-28250CA660AE}" presName="Name9" presStyleLbl="parChTrans1D2" presStyleIdx="0" presStyleCnt="4"/>
      <dgm:spPr/>
    </dgm:pt>
    <dgm:pt modelId="{A269F7C3-9659-4C45-BF32-C612D1ED280A}" type="pres">
      <dgm:prSet presAssocID="{2FCCB28A-3F60-4FFD-B2EF-28250CA660AE}" presName="connTx" presStyleLbl="parChTrans1D2" presStyleIdx="0" presStyleCnt="4"/>
      <dgm:spPr/>
    </dgm:pt>
    <dgm:pt modelId="{6F5287BF-D13F-474E-94C3-22878512716A}" type="pres">
      <dgm:prSet presAssocID="{6AED0552-74A5-4D97-B47D-C06400AC51C0}" presName="node" presStyleLbl="node1" presStyleIdx="0" presStyleCnt="4" custScaleX="263136">
        <dgm:presLayoutVars>
          <dgm:bulletEnabled val="1"/>
        </dgm:presLayoutVars>
      </dgm:prSet>
      <dgm:spPr/>
    </dgm:pt>
    <dgm:pt modelId="{4C4E3CD7-68CB-4DB4-82A1-70DC26AA64B5}" type="pres">
      <dgm:prSet presAssocID="{BD2AF360-B6A6-49E7-B7A4-8F820D84830B}" presName="Name9" presStyleLbl="parChTrans1D2" presStyleIdx="1" presStyleCnt="4"/>
      <dgm:spPr/>
    </dgm:pt>
    <dgm:pt modelId="{EA842FEA-AB07-41F0-8FF5-735C5819E826}" type="pres">
      <dgm:prSet presAssocID="{BD2AF360-B6A6-49E7-B7A4-8F820D84830B}" presName="connTx" presStyleLbl="parChTrans1D2" presStyleIdx="1" presStyleCnt="4"/>
      <dgm:spPr/>
    </dgm:pt>
    <dgm:pt modelId="{03EEFAB6-7CE3-4EA9-BE91-049BEA57C492}" type="pres">
      <dgm:prSet presAssocID="{5CBE903A-23FC-4D24-9AC4-7FDAC51897B0}" presName="node" presStyleLbl="node1" presStyleIdx="1" presStyleCnt="4">
        <dgm:presLayoutVars>
          <dgm:bulletEnabled val="1"/>
        </dgm:presLayoutVars>
      </dgm:prSet>
      <dgm:spPr/>
    </dgm:pt>
    <dgm:pt modelId="{1F8A7B7A-8C4B-4FE1-AD78-4D1C26D8E1F6}" type="pres">
      <dgm:prSet presAssocID="{71383A4C-477C-4BDB-9F07-D9074D38CB1B}" presName="Name9" presStyleLbl="parChTrans1D2" presStyleIdx="2" presStyleCnt="4"/>
      <dgm:spPr/>
    </dgm:pt>
    <dgm:pt modelId="{1AB428F0-8FC1-4C32-9437-FB300256B598}" type="pres">
      <dgm:prSet presAssocID="{71383A4C-477C-4BDB-9F07-D9074D38CB1B}" presName="connTx" presStyleLbl="parChTrans1D2" presStyleIdx="2" presStyleCnt="4"/>
      <dgm:spPr/>
    </dgm:pt>
    <dgm:pt modelId="{960E49B3-E8C5-4D93-B1BA-B958F125C684}" type="pres">
      <dgm:prSet presAssocID="{FEC98E68-97D1-4482-9B59-451BE46111CE}" presName="node" presStyleLbl="node1" presStyleIdx="2" presStyleCnt="4">
        <dgm:presLayoutVars>
          <dgm:bulletEnabled val="1"/>
        </dgm:presLayoutVars>
      </dgm:prSet>
      <dgm:spPr/>
    </dgm:pt>
    <dgm:pt modelId="{0098A7D6-1BFA-466F-9FFB-C39ED36AACA7}" type="pres">
      <dgm:prSet presAssocID="{4C59E5D8-4F25-473C-91F7-E7F716014A26}" presName="Name9" presStyleLbl="parChTrans1D2" presStyleIdx="3" presStyleCnt="4"/>
      <dgm:spPr/>
    </dgm:pt>
    <dgm:pt modelId="{B50F29F4-C031-49AE-87D7-4F6D6A6C2146}" type="pres">
      <dgm:prSet presAssocID="{4C59E5D8-4F25-473C-91F7-E7F716014A26}" presName="connTx" presStyleLbl="parChTrans1D2" presStyleIdx="3" presStyleCnt="4"/>
      <dgm:spPr/>
    </dgm:pt>
    <dgm:pt modelId="{FDFD783A-144F-4B2F-B019-482A85C44D8A}" type="pres">
      <dgm:prSet presAssocID="{989CF665-A629-4656-BF2C-327F5A1C4824}" presName="node" presStyleLbl="node1" presStyleIdx="3" presStyleCnt="4">
        <dgm:presLayoutVars>
          <dgm:bulletEnabled val="1"/>
        </dgm:presLayoutVars>
      </dgm:prSet>
      <dgm:spPr/>
    </dgm:pt>
  </dgm:ptLst>
  <dgm:cxnLst>
    <dgm:cxn modelId="{4494140B-23D0-4CA1-87C6-FA6D5C379254}" type="presOf" srcId="{71383A4C-477C-4BDB-9F07-D9074D38CB1B}" destId="{1AB428F0-8FC1-4C32-9437-FB300256B598}" srcOrd="1" destOrd="0" presId="urn:microsoft.com/office/officeart/2005/8/layout/radial1"/>
    <dgm:cxn modelId="{CDCB3C13-2120-4684-940B-FFDD21CBFE60}" type="presOf" srcId="{989CF665-A629-4656-BF2C-327F5A1C4824}" destId="{FDFD783A-144F-4B2F-B019-482A85C44D8A}" srcOrd="0" destOrd="0" presId="urn:microsoft.com/office/officeart/2005/8/layout/radial1"/>
    <dgm:cxn modelId="{6954A515-4861-43C6-99B0-8452FBCB1E8D}" type="presOf" srcId="{BD2AF360-B6A6-49E7-B7A4-8F820D84830B}" destId="{4C4E3CD7-68CB-4DB4-82A1-70DC26AA64B5}" srcOrd="0" destOrd="0" presId="urn:microsoft.com/office/officeart/2005/8/layout/radial1"/>
    <dgm:cxn modelId="{84452435-C741-4B78-BF12-0037BBE79D46}" type="presOf" srcId="{FEC98E68-97D1-4482-9B59-451BE46111CE}" destId="{960E49B3-E8C5-4D93-B1BA-B958F125C684}" srcOrd="0" destOrd="0" presId="urn:microsoft.com/office/officeart/2005/8/layout/radial1"/>
    <dgm:cxn modelId="{020CEF3B-AAB0-42A6-8B0C-C2C71B11BBF3}" srcId="{8797FBED-19E5-4D4B-92E5-22E438081360}" destId="{6AED0552-74A5-4D97-B47D-C06400AC51C0}" srcOrd="0" destOrd="0" parTransId="{2FCCB28A-3F60-4FFD-B2EF-28250CA660AE}" sibTransId="{6DF75BF5-3CAD-4A51-BC73-ED9DDF6E2A3D}"/>
    <dgm:cxn modelId="{097A4C3E-E9C0-4D3A-9C5D-B608BE976BDD}" srcId="{A9C43429-6A00-4B4B-820B-E5D4AA3ACC18}" destId="{8797FBED-19E5-4D4B-92E5-22E438081360}" srcOrd="0" destOrd="0" parTransId="{F76691A6-3CD8-4E98-BD69-B22B206989F9}" sibTransId="{25A15A5F-DAA0-41C8-8FFF-4BBF5795376F}"/>
    <dgm:cxn modelId="{2E56AA3E-909B-4DA4-899A-8E9F4A4478FC}" type="presOf" srcId="{71383A4C-477C-4BDB-9F07-D9074D38CB1B}" destId="{1F8A7B7A-8C4B-4FE1-AD78-4D1C26D8E1F6}" srcOrd="0" destOrd="0" presId="urn:microsoft.com/office/officeart/2005/8/layout/radial1"/>
    <dgm:cxn modelId="{33CA355B-9845-41B4-B395-15197A2CCE03}" srcId="{8797FBED-19E5-4D4B-92E5-22E438081360}" destId="{FEC98E68-97D1-4482-9B59-451BE46111CE}" srcOrd="2" destOrd="0" parTransId="{71383A4C-477C-4BDB-9F07-D9074D38CB1B}" sibTransId="{E5BFB112-946F-45D0-ACDD-FA3D562C8965}"/>
    <dgm:cxn modelId="{25C70F61-DBE8-41D1-9E89-B27CF0D67FEE}" type="presOf" srcId="{6AED0552-74A5-4D97-B47D-C06400AC51C0}" destId="{6F5287BF-D13F-474E-94C3-22878512716A}" srcOrd="0" destOrd="0" presId="urn:microsoft.com/office/officeart/2005/8/layout/radial1"/>
    <dgm:cxn modelId="{C8196843-E20A-4F78-B35B-555D8018355C}" srcId="{8797FBED-19E5-4D4B-92E5-22E438081360}" destId="{5CBE903A-23FC-4D24-9AC4-7FDAC51897B0}" srcOrd="1" destOrd="0" parTransId="{BD2AF360-B6A6-49E7-B7A4-8F820D84830B}" sibTransId="{8881DC2F-5E72-4A1C-83CE-6EE401FCE298}"/>
    <dgm:cxn modelId="{147A414B-891A-46B3-AB5E-B6F4D6C0F436}" type="presOf" srcId="{8797FBED-19E5-4D4B-92E5-22E438081360}" destId="{0DF25487-D488-401B-8CAF-F56210CF2432}" srcOrd="0" destOrd="0" presId="urn:microsoft.com/office/officeart/2005/8/layout/radial1"/>
    <dgm:cxn modelId="{2BA4447B-846F-427F-B6D1-C353FA31DEB2}" type="presOf" srcId="{4C59E5D8-4F25-473C-91F7-E7F716014A26}" destId="{B50F29F4-C031-49AE-87D7-4F6D6A6C2146}" srcOrd="1" destOrd="0" presId="urn:microsoft.com/office/officeart/2005/8/layout/radial1"/>
    <dgm:cxn modelId="{DBE7037C-42B4-4224-9378-6919089F9FAD}" srcId="{8797FBED-19E5-4D4B-92E5-22E438081360}" destId="{989CF665-A629-4656-BF2C-327F5A1C4824}" srcOrd="3" destOrd="0" parTransId="{4C59E5D8-4F25-473C-91F7-E7F716014A26}" sibTransId="{9A80A00F-433E-407A-B06B-8B11907B2264}"/>
    <dgm:cxn modelId="{540A7FA6-CC92-41CD-9A00-F54CEBC8DBC0}" type="presOf" srcId="{2FCCB28A-3F60-4FFD-B2EF-28250CA660AE}" destId="{A269F7C3-9659-4C45-BF32-C612D1ED280A}" srcOrd="1" destOrd="0" presId="urn:microsoft.com/office/officeart/2005/8/layout/radial1"/>
    <dgm:cxn modelId="{D4EE32A7-6A53-B740-A0B4-742D39179730}" type="presOf" srcId="{A9C43429-6A00-4B4B-820B-E5D4AA3ACC18}" destId="{4003194E-0681-47CD-848F-A740E3531CBF}" srcOrd="0" destOrd="0" presId="urn:microsoft.com/office/officeart/2005/8/layout/radial1"/>
    <dgm:cxn modelId="{00794FBD-05D7-4850-B875-7659CD2D0194}" type="presOf" srcId="{BD2AF360-B6A6-49E7-B7A4-8F820D84830B}" destId="{EA842FEA-AB07-41F0-8FF5-735C5819E826}" srcOrd="1" destOrd="0" presId="urn:microsoft.com/office/officeart/2005/8/layout/radial1"/>
    <dgm:cxn modelId="{6FF3D2E0-F277-435F-8F62-3270EA53865F}" type="presOf" srcId="{5CBE903A-23FC-4D24-9AC4-7FDAC51897B0}" destId="{03EEFAB6-7CE3-4EA9-BE91-049BEA57C492}" srcOrd="0" destOrd="0" presId="urn:microsoft.com/office/officeart/2005/8/layout/radial1"/>
    <dgm:cxn modelId="{C23037E6-6B79-4401-8DFA-132BD3917A52}" type="presOf" srcId="{2FCCB28A-3F60-4FFD-B2EF-28250CA660AE}" destId="{E5B2AF03-120D-4D94-BF26-6F62C27D5AC8}" srcOrd="0" destOrd="0" presId="urn:microsoft.com/office/officeart/2005/8/layout/radial1"/>
    <dgm:cxn modelId="{EEBE74EF-4BFD-4759-8092-812289F4A520}" type="presOf" srcId="{4C59E5D8-4F25-473C-91F7-E7F716014A26}" destId="{0098A7D6-1BFA-466F-9FFB-C39ED36AACA7}" srcOrd="0" destOrd="0" presId="urn:microsoft.com/office/officeart/2005/8/layout/radial1"/>
    <dgm:cxn modelId="{C8CE9471-ECBC-46B0-9121-9722C02E3067}" type="presParOf" srcId="{4003194E-0681-47CD-848F-A740E3531CBF}" destId="{0DF25487-D488-401B-8CAF-F56210CF2432}" srcOrd="0" destOrd="0" presId="urn:microsoft.com/office/officeart/2005/8/layout/radial1"/>
    <dgm:cxn modelId="{DDDF8B32-FD18-455F-89CB-BD05B028BECE}" type="presParOf" srcId="{4003194E-0681-47CD-848F-A740E3531CBF}" destId="{E5B2AF03-120D-4D94-BF26-6F62C27D5AC8}" srcOrd="1" destOrd="0" presId="urn:microsoft.com/office/officeart/2005/8/layout/radial1"/>
    <dgm:cxn modelId="{5AF52642-66B6-4F50-913C-53F59CDE0A9D}" type="presParOf" srcId="{E5B2AF03-120D-4D94-BF26-6F62C27D5AC8}" destId="{A269F7C3-9659-4C45-BF32-C612D1ED280A}" srcOrd="0" destOrd="0" presId="urn:microsoft.com/office/officeart/2005/8/layout/radial1"/>
    <dgm:cxn modelId="{A23E5FD5-2CEF-4966-A6CD-41E77E4B4061}" type="presParOf" srcId="{4003194E-0681-47CD-848F-A740E3531CBF}" destId="{6F5287BF-D13F-474E-94C3-22878512716A}" srcOrd="2" destOrd="0" presId="urn:microsoft.com/office/officeart/2005/8/layout/radial1"/>
    <dgm:cxn modelId="{F6DC8DB8-5989-451C-98B1-422532CF981C}" type="presParOf" srcId="{4003194E-0681-47CD-848F-A740E3531CBF}" destId="{4C4E3CD7-68CB-4DB4-82A1-70DC26AA64B5}" srcOrd="3" destOrd="0" presId="urn:microsoft.com/office/officeart/2005/8/layout/radial1"/>
    <dgm:cxn modelId="{B7BC373F-6864-4498-96CD-7D6DE55EFDA8}" type="presParOf" srcId="{4C4E3CD7-68CB-4DB4-82A1-70DC26AA64B5}" destId="{EA842FEA-AB07-41F0-8FF5-735C5819E826}" srcOrd="0" destOrd="0" presId="urn:microsoft.com/office/officeart/2005/8/layout/radial1"/>
    <dgm:cxn modelId="{688E0551-03A9-4BC7-8953-34DA04ED065D}" type="presParOf" srcId="{4003194E-0681-47CD-848F-A740E3531CBF}" destId="{03EEFAB6-7CE3-4EA9-BE91-049BEA57C492}" srcOrd="4" destOrd="0" presId="urn:microsoft.com/office/officeart/2005/8/layout/radial1"/>
    <dgm:cxn modelId="{2D2E3332-FAC0-44AF-B758-EC2EAC7522BB}" type="presParOf" srcId="{4003194E-0681-47CD-848F-A740E3531CBF}" destId="{1F8A7B7A-8C4B-4FE1-AD78-4D1C26D8E1F6}" srcOrd="5" destOrd="0" presId="urn:microsoft.com/office/officeart/2005/8/layout/radial1"/>
    <dgm:cxn modelId="{4C0C12BD-E086-40DE-AA3E-85F1A95DEE10}" type="presParOf" srcId="{1F8A7B7A-8C4B-4FE1-AD78-4D1C26D8E1F6}" destId="{1AB428F0-8FC1-4C32-9437-FB300256B598}" srcOrd="0" destOrd="0" presId="urn:microsoft.com/office/officeart/2005/8/layout/radial1"/>
    <dgm:cxn modelId="{6A10B192-96C8-49DC-8CAC-F01B51882159}" type="presParOf" srcId="{4003194E-0681-47CD-848F-A740E3531CBF}" destId="{960E49B3-E8C5-4D93-B1BA-B958F125C684}" srcOrd="6" destOrd="0" presId="urn:microsoft.com/office/officeart/2005/8/layout/radial1"/>
    <dgm:cxn modelId="{22BF1535-A5DC-4DB3-88DF-C479200347DC}" type="presParOf" srcId="{4003194E-0681-47CD-848F-A740E3531CBF}" destId="{0098A7D6-1BFA-466F-9FFB-C39ED36AACA7}" srcOrd="7" destOrd="0" presId="urn:microsoft.com/office/officeart/2005/8/layout/radial1"/>
    <dgm:cxn modelId="{54220683-51DE-4C8A-8042-84B425079F27}" type="presParOf" srcId="{0098A7D6-1BFA-466F-9FFB-C39ED36AACA7}" destId="{B50F29F4-C031-49AE-87D7-4F6D6A6C2146}" srcOrd="0" destOrd="0" presId="urn:microsoft.com/office/officeart/2005/8/layout/radial1"/>
    <dgm:cxn modelId="{DD12F576-89F7-46F6-BF99-E66B2B0ED7EC}" type="presParOf" srcId="{4003194E-0681-47CD-848F-A740E3531CBF}" destId="{FDFD783A-144F-4B2F-B019-482A85C44D8A}" srcOrd="8"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1600" b="0" kern="1200" spc="20">
              <a:solidFill>
                <a:prstClr val="black"/>
              </a:solidFill>
              <a:latin typeface="Avenir Next LT Pro"/>
              <a:ea typeface="+mn-ea"/>
              <a:cs typeface="+mn-cs"/>
            </a:rPr>
            <a:t>Finding gaps on existing epidemic logistics</a:t>
          </a: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1600" b="0" kern="1200" spc="20">
              <a:solidFill>
                <a:prstClr val="black"/>
              </a:solidFill>
              <a:latin typeface="Avenir Next LT Pro"/>
              <a:ea typeface="+mn-ea"/>
              <a:cs typeface="+mn-cs"/>
            </a:rPr>
            <a:t>Review on logistic operation during epidemic</a:t>
          </a:r>
          <a:br>
            <a:rPr lang="en-US" sz="1600" b="0" kern="1200" spc="20">
              <a:solidFill>
                <a:prstClr val="black"/>
              </a:solidFill>
              <a:latin typeface="Avenir Next LT Pro"/>
              <a:ea typeface="+mn-ea"/>
              <a:cs typeface="+mn-cs"/>
            </a:rPr>
          </a:br>
          <a:endParaRPr lang="en-US" sz="1600" b="0" kern="1200" spc="20">
            <a:solidFill>
              <a:prstClr val="black"/>
            </a:solidFill>
            <a:latin typeface="Avenir Next LT Pro"/>
            <a:ea typeface="+mn-ea"/>
            <a:cs typeface="+mn-cs"/>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1600" b="0" kern="1200" spc="20">
              <a:solidFill>
                <a:prstClr val="black"/>
              </a:solidFill>
              <a:latin typeface="Avenir Next LT Pro"/>
              <a:ea typeface="+mn-ea"/>
              <a:cs typeface="+mn-cs"/>
            </a:rPr>
            <a:t>Past epidemic-logistic related responses</a:t>
          </a:r>
          <a:endParaRPr lang="en-US" sz="1600" b="0" kern="1200">
            <a:solidFill>
              <a:schemeClr val="tx1"/>
            </a:solidFill>
            <a:latin typeface="+mn-lt"/>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1600" b="0" kern="1200" spc="20">
              <a:solidFill>
                <a:prstClr val="black"/>
              </a:solidFill>
              <a:latin typeface="Avenir Next LT Pro"/>
              <a:ea typeface="+mn-ea"/>
              <a:cs typeface="+mn-cs"/>
            </a:rPr>
            <a:t>Epidemiology and surveillance system</a:t>
          </a:r>
          <a:endParaRPr lang="en-US" sz="1600" b="0" kern="1200">
            <a:solidFill>
              <a:schemeClr val="tx1"/>
            </a:solidFill>
            <a:latin typeface="+mn-lt"/>
          </a:endParaRP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08605" custScaleY="108605"/>
      <dgm:spPr>
        <a:prstGeom prst="ellipse">
          <a:avLst/>
        </a:prstGeom>
        <a:blipFill>
          <a:blip xmlns:r="http://schemas.openxmlformats.org/officeDocument/2006/relationships" r:embed="rId1"/>
          <a:srcRect/>
          <a:stretch>
            <a:fillRect l="-15000" r="-15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a:xfrm>
          <a:off x="300232" y="2951374"/>
          <a:ext cx="2389225" cy="487484"/>
        </a:xfrm>
        <a:prstGeom prst="rect">
          <a:avLst/>
        </a:prstGeom>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08605" custScaleY="108605"/>
      <dgm:spPr>
        <a:prstGeom prst="ellipse">
          <a:avLst/>
        </a:prstGeom>
        <a:blipFill>
          <a:blip xmlns:r="http://schemas.openxmlformats.org/officeDocument/2006/relationships" r:embed="rId2"/>
          <a:srcRect/>
          <a:stretch>
            <a:fillRect l="-39000" r="-39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a:xfrm>
          <a:off x="3107572" y="2951374"/>
          <a:ext cx="2389225" cy="487484"/>
        </a:xfrm>
        <a:prstGeom prst="rect">
          <a:avLst/>
        </a:prstGeom>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08605" custScaleY="108605"/>
      <dgm:spPr>
        <a:prstGeom prst="ellipse">
          <a:avLst/>
        </a:prstGeom>
        <a:blipFill>
          <a:blip xmlns:r="http://schemas.openxmlformats.org/officeDocument/2006/relationships" r:embed="rId3"/>
          <a:srcRect/>
          <a:stretch>
            <a:fillRect l="-12000" r="-12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08605" custScaleY="108605"/>
      <dgm:spPr>
        <a:prstGeom prst="ellipse">
          <a:avLst/>
        </a:prstGeom>
        <a:blipFill>
          <a:blip xmlns:r="http://schemas.openxmlformats.org/officeDocument/2006/relationships" r:embed="rId4"/>
          <a:srcRect/>
          <a:stretch>
            <a:fillRect l="-21000" r="-21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D6451-B3BB-4974-9FBE-5C76D1EA0D13}">
      <dsp:nvSpPr>
        <dsp:cNvPr id="0" name=""/>
        <dsp:cNvSpPr/>
      </dsp:nvSpPr>
      <dsp:spPr>
        <a:xfrm>
          <a:off x="1438686" y="67325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A2E6F-AF61-4EE5-AAC3-14DD30A6550B}">
      <dsp:nvSpPr>
        <dsp:cNvPr id="0" name=""/>
        <dsp:cNvSpPr/>
      </dsp:nvSpPr>
      <dsp:spPr>
        <a:xfrm>
          <a:off x="250686" y="308747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Develop logistics expertise that is particularly relevant to the Arctic</a:t>
          </a:r>
        </a:p>
      </dsp:txBody>
      <dsp:txXfrm>
        <a:off x="250686" y="3087474"/>
        <a:ext cx="4320000" cy="720000"/>
      </dsp:txXfrm>
    </dsp:sp>
    <dsp:sp modelId="{4B0080B5-F239-45B3-BD5A-05A63BC14C06}">
      <dsp:nvSpPr>
        <dsp:cNvPr id="0" name=""/>
        <dsp:cNvSpPr/>
      </dsp:nvSpPr>
      <dsp:spPr>
        <a:xfrm>
          <a:off x="6514686" y="67325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01F9C-5D0F-45FD-A21A-99C9041B844C}">
      <dsp:nvSpPr>
        <dsp:cNvPr id="0" name=""/>
        <dsp:cNvSpPr/>
      </dsp:nvSpPr>
      <dsp:spPr>
        <a:xfrm>
          <a:off x="5326686" y="308747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Build logistics capabilities in key industries in the region through long-term collaboration</a:t>
          </a:r>
          <a:r>
            <a:rPr lang="en-US" sz="1600" kern="1200">
              <a:latin typeface="Arial" panose="020B0604020202020204"/>
            </a:rPr>
            <a:t> in joint research and education</a:t>
          </a:r>
        </a:p>
      </dsp:txBody>
      <dsp:txXfrm>
        <a:off x="5326686" y="3087474"/>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25487-D488-401B-8CAF-F56210CF2432}">
      <dsp:nvSpPr>
        <dsp:cNvPr id="0" name=""/>
        <dsp:cNvSpPr/>
      </dsp:nvSpPr>
      <dsp:spPr>
        <a:xfrm>
          <a:off x="2973471" y="1591082"/>
          <a:ext cx="1210105" cy="1210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err="1"/>
            <a:t>ArcLog</a:t>
          </a:r>
          <a:endParaRPr lang="nb-NO" sz="2000" kern="1200"/>
        </a:p>
      </dsp:txBody>
      <dsp:txXfrm>
        <a:off x="3150687" y="1768298"/>
        <a:ext cx="855673" cy="855673"/>
      </dsp:txXfrm>
    </dsp:sp>
    <dsp:sp modelId="{E5B2AF03-120D-4D94-BF26-6F62C27D5AC8}">
      <dsp:nvSpPr>
        <dsp:cNvPr id="0" name=""/>
        <dsp:cNvSpPr/>
      </dsp:nvSpPr>
      <dsp:spPr>
        <a:xfrm rot="16200000">
          <a:off x="3395851" y="1393192"/>
          <a:ext cx="365346" cy="30434"/>
        </a:xfrm>
        <a:custGeom>
          <a:avLst/>
          <a:gdLst/>
          <a:ahLst/>
          <a:cxnLst/>
          <a:rect l="0" t="0" r="0" b="0"/>
          <a:pathLst>
            <a:path>
              <a:moveTo>
                <a:pt x="0" y="15217"/>
              </a:moveTo>
              <a:lnTo>
                <a:pt x="365346" y="152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3569390" y="1399275"/>
        <a:ext cx="18267" cy="18267"/>
      </dsp:txXfrm>
    </dsp:sp>
    <dsp:sp modelId="{6F5287BF-D13F-474E-94C3-22878512716A}">
      <dsp:nvSpPr>
        <dsp:cNvPr id="0" name=""/>
        <dsp:cNvSpPr/>
      </dsp:nvSpPr>
      <dsp:spPr>
        <a:xfrm>
          <a:off x="1986412" y="15630"/>
          <a:ext cx="3184223" cy="1210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nb-NO" sz="1050" kern="1200">
              <a:latin typeface="Arial" panose="020B0604020202020204"/>
            </a:rPr>
            <a:t>Industries  </a:t>
          </a:r>
        </a:p>
      </dsp:txBody>
      <dsp:txXfrm>
        <a:off x="2452731" y="192846"/>
        <a:ext cx="2251585" cy="855673"/>
      </dsp:txXfrm>
    </dsp:sp>
    <dsp:sp modelId="{4C4E3CD7-68CB-4DB4-82A1-70DC26AA64B5}">
      <dsp:nvSpPr>
        <dsp:cNvPr id="0" name=""/>
        <dsp:cNvSpPr/>
      </dsp:nvSpPr>
      <dsp:spPr>
        <a:xfrm>
          <a:off x="4183577" y="2180918"/>
          <a:ext cx="365346" cy="30434"/>
        </a:xfrm>
        <a:custGeom>
          <a:avLst/>
          <a:gdLst/>
          <a:ahLst/>
          <a:cxnLst/>
          <a:rect l="0" t="0" r="0" b="0"/>
          <a:pathLst>
            <a:path>
              <a:moveTo>
                <a:pt x="0" y="15217"/>
              </a:moveTo>
              <a:lnTo>
                <a:pt x="365346" y="152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4357116" y="2187001"/>
        <a:ext cx="18267" cy="18267"/>
      </dsp:txXfrm>
    </dsp:sp>
    <dsp:sp modelId="{03EEFAB6-7CE3-4EA9-BE91-049BEA57C492}">
      <dsp:nvSpPr>
        <dsp:cNvPr id="0" name=""/>
        <dsp:cNvSpPr/>
      </dsp:nvSpPr>
      <dsp:spPr>
        <a:xfrm>
          <a:off x="4548923" y="1591082"/>
          <a:ext cx="1210105" cy="1210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rtl="0">
            <a:lnSpc>
              <a:spcPct val="90000"/>
            </a:lnSpc>
            <a:spcBef>
              <a:spcPct val="0"/>
            </a:spcBef>
            <a:spcAft>
              <a:spcPct val="35000"/>
            </a:spcAft>
            <a:buNone/>
          </a:pPr>
          <a:r>
            <a:rPr lang="en-US" sz="1050" kern="1200">
              <a:latin typeface="Arial" panose="020B0604020202020204"/>
            </a:rPr>
            <a:t>Private and public organizations</a:t>
          </a:r>
        </a:p>
      </dsp:txBody>
      <dsp:txXfrm>
        <a:off x="4726139" y="1768298"/>
        <a:ext cx="855673" cy="855673"/>
      </dsp:txXfrm>
    </dsp:sp>
    <dsp:sp modelId="{1F8A7B7A-8C4B-4FE1-AD78-4D1C26D8E1F6}">
      <dsp:nvSpPr>
        <dsp:cNvPr id="0" name=""/>
        <dsp:cNvSpPr/>
      </dsp:nvSpPr>
      <dsp:spPr>
        <a:xfrm rot="5400000">
          <a:off x="3395851" y="2968644"/>
          <a:ext cx="365346" cy="30434"/>
        </a:xfrm>
        <a:custGeom>
          <a:avLst/>
          <a:gdLst/>
          <a:ahLst/>
          <a:cxnLst/>
          <a:rect l="0" t="0" r="0" b="0"/>
          <a:pathLst>
            <a:path>
              <a:moveTo>
                <a:pt x="0" y="15217"/>
              </a:moveTo>
              <a:lnTo>
                <a:pt x="365346" y="152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9390" y="2974727"/>
        <a:ext cx="18267" cy="18267"/>
      </dsp:txXfrm>
    </dsp:sp>
    <dsp:sp modelId="{960E49B3-E8C5-4D93-B1BA-B958F125C684}">
      <dsp:nvSpPr>
        <dsp:cNvPr id="0" name=""/>
        <dsp:cNvSpPr/>
      </dsp:nvSpPr>
      <dsp:spPr>
        <a:xfrm>
          <a:off x="2973471" y="3166534"/>
          <a:ext cx="1210105" cy="1210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nb-NO" sz="1400" kern="1200">
              <a:latin typeface="Arial" panose="020B0604020202020204"/>
            </a:rPr>
            <a:t>Research</a:t>
          </a:r>
        </a:p>
      </dsp:txBody>
      <dsp:txXfrm>
        <a:off x="3150687" y="3343750"/>
        <a:ext cx="855673" cy="855673"/>
      </dsp:txXfrm>
    </dsp:sp>
    <dsp:sp modelId="{0098A7D6-1BFA-466F-9FFB-C39ED36AACA7}">
      <dsp:nvSpPr>
        <dsp:cNvPr id="0" name=""/>
        <dsp:cNvSpPr/>
      </dsp:nvSpPr>
      <dsp:spPr>
        <a:xfrm rot="10800000">
          <a:off x="2608125" y="2180918"/>
          <a:ext cx="365346" cy="30434"/>
        </a:xfrm>
        <a:custGeom>
          <a:avLst/>
          <a:gdLst/>
          <a:ahLst/>
          <a:cxnLst/>
          <a:rect l="0" t="0" r="0" b="0"/>
          <a:pathLst>
            <a:path>
              <a:moveTo>
                <a:pt x="0" y="15217"/>
              </a:moveTo>
              <a:lnTo>
                <a:pt x="365346" y="152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81664" y="2187001"/>
        <a:ext cx="18267" cy="18267"/>
      </dsp:txXfrm>
    </dsp:sp>
    <dsp:sp modelId="{FDFD783A-144F-4B2F-B019-482A85C44D8A}">
      <dsp:nvSpPr>
        <dsp:cNvPr id="0" name=""/>
        <dsp:cNvSpPr/>
      </dsp:nvSpPr>
      <dsp:spPr>
        <a:xfrm>
          <a:off x="1398019" y="1591082"/>
          <a:ext cx="1210105" cy="12101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err="1">
              <a:latin typeface="Arial" panose="020B0604020202020204"/>
            </a:rPr>
            <a:t>Education</a:t>
          </a:r>
          <a:endParaRPr lang="nb-NO" sz="1400" kern="1200"/>
        </a:p>
      </dsp:txBody>
      <dsp:txXfrm>
        <a:off x="1575235" y="1768298"/>
        <a:ext cx="855673" cy="8556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1029763" y="482541"/>
          <a:ext cx="1644835" cy="1644835"/>
        </a:xfrm>
        <a:prstGeom prst="ellipse">
          <a:avLst/>
        </a:prstGeom>
        <a:blipFill>
          <a:blip xmlns:r="http://schemas.openxmlformats.org/officeDocument/2006/relationships" r:embed="rId1"/>
          <a:srcRect/>
          <a:stretch>
            <a:fillRect l="-15000" r="-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958399" y="2340508"/>
          <a:ext cx="1787562" cy="3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b="0" kern="1200" spc="20">
              <a:solidFill>
                <a:prstClr val="black"/>
              </a:solidFill>
              <a:latin typeface="Avenir Next LT Pro"/>
              <a:ea typeface="+mn-ea"/>
              <a:cs typeface="+mn-cs"/>
            </a:rPr>
            <a:t>Finding gaps on existing epidemic logistics</a:t>
          </a:r>
        </a:p>
      </dsp:txBody>
      <dsp:txXfrm>
        <a:off x="958399" y="2340508"/>
        <a:ext cx="1787562" cy="328036"/>
      </dsp:txXfrm>
    </dsp:sp>
    <dsp:sp modelId="{7D166BBB-55AF-452C-B9A0-94A1EE55FF4F}">
      <dsp:nvSpPr>
        <dsp:cNvPr id="0" name=""/>
        <dsp:cNvSpPr/>
      </dsp:nvSpPr>
      <dsp:spPr>
        <a:xfrm>
          <a:off x="958399" y="2653851"/>
          <a:ext cx="1787562" cy="406383"/>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130149" y="482541"/>
          <a:ext cx="1644835" cy="1644835"/>
        </a:xfrm>
        <a:prstGeom prst="ellipse">
          <a:avLst/>
        </a:prstGeom>
        <a:blipFill>
          <a:blip xmlns:r="http://schemas.openxmlformats.org/officeDocument/2006/relationships" r:embed="rId2"/>
          <a:srcRect/>
          <a:stretch>
            <a:fillRect l="-39000" r="-3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058785" y="2340508"/>
          <a:ext cx="1787562" cy="3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b="0" kern="1200" spc="20">
              <a:solidFill>
                <a:prstClr val="black"/>
              </a:solidFill>
              <a:latin typeface="Avenir Next LT Pro"/>
              <a:ea typeface="+mn-ea"/>
              <a:cs typeface="+mn-cs"/>
            </a:rPr>
            <a:t>Review on logistic operation during epidemic</a:t>
          </a:r>
          <a:br>
            <a:rPr lang="en-US" sz="1600" b="0" kern="1200" spc="20">
              <a:solidFill>
                <a:prstClr val="black"/>
              </a:solidFill>
              <a:latin typeface="Avenir Next LT Pro"/>
              <a:ea typeface="+mn-ea"/>
              <a:cs typeface="+mn-cs"/>
            </a:rPr>
          </a:br>
          <a:endParaRPr lang="en-US" sz="1600" b="0" kern="1200" spc="20">
            <a:solidFill>
              <a:prstClr val="black"/>
            </a:solidFill>
            <a:latin typeface="Avenir Next LT Pro"/>
            <a:ea typeface="+mn-ea"/>
            <a:cs typeface="+mn-cs"/>
          </a:endParaRPr>
        </a:p>
      </dsp:txBody>
      <dsp:txXfrm>
        <a:off x="3058785" y="2340508"/>
        <a:ext cx="1787562" cy="328036"/>
      </dsp:txXfrm>
    </dsp:sp>
    <dsp:sp modelId="{1223E777-77CB-4A9A-BF21-12B513842696}">
      <dsp:nvSpPr>
        <dsp:cNvPr id="0" name=""/>
        <dsp:cNvSpPr/>
      </dsp:nvSpPr>
      <dsp:spPr>
        <a:xfrm>
          <a:off x="3058785" y="2653851"/>
          <a:ext cx="1787562" cy="406383"/>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230535" y="482541"/>
          <a:ext cx="1644835" cy="1644835"/>
        </a:xfrm>
        <a:prstGeom prst="ellipse">
          <a:avLst/>
        </a:prstGeom>
        <a:blipFill>
          <a:blip xmlns:r="http://schemas.openxmlformats.org/officeDocument/2006/relationships" r:embed="rId3"/>
          <a:srcRect/>
          <a:stretch>
            <a:fillRect l="-12000" r="-1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159171" y="2340508"/>
          <a:ext cx="1787562" cy="3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b="0" kern="1200" spc="20">
              <a:solidFill>
                <a:prstClr val="black"/>
              </a:solidFill>
              <a:latin typeface="Avenir Next LT Pro"/>
              <a:ea typeface="+mn-ea"/>
              <a:cs typeface="+mn-cs"/>
            </a:rPr>
            <a:t>Past epidemic-logistic related responses</a:t>
          </a:r>
          <a:endParaRPr lang="en-US" sz="1600" b="0" kern="1200">
            <a:solidFill>
              <a:schemeClr val="tx1"/>
            </a:solidFill>
            <a:latin typeface="+mn-lt"/>
          </a:endParaRPr>
        </a:p>
      </dsp:txBody>
      <dsp:txXfrm>
        <a:off x="5159171" y="2340508"/>
        <a:ext cx="1787562" cy="328036"/>
      </dsp:txXfrm>
    </dsp:sp>
    <dsp:sp modelId="{EE420F84-477D-4635-BEF8-66426E9A259D}">
      <dsp:nvSpPr>
        <dsp:cNvPr id="0" name=""/>
        <dsp:cNvSpPr/>
      </dsp:nvSpPr>
      <dsp:spPr>
        <a:xfrm>
          <a:off x="5411235" y="2063517"/>
          <a:ext cx="1787562" cy="406383"/>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7330921" y="482541"/>
          <a:ext cx="1644835" cy="1644835"/>
        </a:xfrm>
        <a:prstGeom prst="ellipse">
          <a:avLst/>
        </a:prstGeom>
        <a:blipFill>
          <a:blip xmlns:r="http://schemas.openxmlformats.org/officeDocument/2006/relationships" r:embed="rId4"/>
          <a:srcRect/>
          <a:stretch>
            <a:fillRect l="-21000" r="-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7259557" y="2340508"/>
          <a:ext cx="1787562" cy="328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r>
            <a:rPr lang="en-US" sz="1600" b="0" kern="1200" spc="20">
              <a:solidFill>
                <a:prstClr val="black"/>
              </a:solidFill>
              <a:latin typeface="Avenir Next LT Pro"/>
              <a:ea typeface="+mn-ea"/>
              <a:cs typeface="+mn-cs"/>
            </a:rPr>
            <a:t>Epidemiology and surveillance system</a:t>
          </a:r>
          <a:endParaRPr lang="en-US" sz="1600" b="0" kern="1200">
            <a:solidFill>
              <a:schemeClr val="tx1"/>
            </a:solidFill>
            <a:latin typeface="+mn-lt"/>
          </a:endParaRPr>
        </a:p>
      </dsp:txBody>
      <dsp:txXfrm>
        <a:off x="7259557" y="2340508"/>
        <a:ext cx="1787562" cy="328036"/>
      </dsp:txXfrm>
    </dsp:sp>
    <dsp:sp modelId="{5A7600AF-A34B-4D03-B3D6-B3C760AE8E06}">
      <dsp:nvSpPr>
        <dsp:cNvPr id="0" name=""/>
        <dsp:cNvSpPr/>
      </dsp:nvSpPr>
      <dsp:spPr>
        <a:xfrm>
          <a:off x="7292073" y="2624542"/>
          <a:ext cx="1787562" cy="4063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50899-3D14-4A38-B0C5-4D2CF77B5B8A}" type="datetimeFigureOut">
              <a:rPr lang="nb-NO" smtClean="0"/>
              <a:t>28.11.2022</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F801C-E1AF-4267-8323-2BC4A06A2C27}"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E7433-0B4F-4D13-90F9-59D1104A54A4}" type="slidenum">
              <a:rPr lang="en-US" smtClean="0"/>
              <a:t>‹#›</a:t>
            </a:fld>
            <a:endParaRPr lang="en-US"/>
          </a:p>
        </p:txBody>
      </p:sp>
    </p:spTree>
    <p:extLst>
      <p:ext uri="{BB962C8B-B14F-4D97-AF65-F5344CB8AC3E}">
        <p14:creationId xmlns:p14="http://schemas.microsoft.com/office/powerpoint/2010/main" val="3716285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ao.org/3/i9540en/i9540en.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F4CFA1-E1C4-4DA3-BB0A-728F5AEF5983}" type="slidenum">
              <a:rPr lang="nb-NO" smtClean="0"/>
              <a:t>1</a:t>
            </a:fld>
            <a:endParaRPr lang="nb-NO"/>
          </a:p>
        </p:txBody>
      </p:sp>
    </p:spTree>
    <p:extLst>
      <p:ext uri="{BB962C8B-B14F-4D97-AF65-F5344CB8AC3E}">
        <p14:creationId xmlns:p14="http://schemas.microsoft.com/office/powerpoint/2010/main" val="271984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The Arctic region is </a:t>
            </a:r>
            <a:r>
              <a:rPr lang="nb-NO" err="1"/>
              <a:t>home</a:t>
            </a:r>
            <a:r>
              <a:rPr lang="nb-NO"/>
              <a:t> to </a:t>
            </a:r>
            <a:r>
              <a:rPr lang="nb-NO" b="1"/>
              <a:t>4 million </a:t>
            </a:r>
            <a:r>
              <a:rPr lang="nb-NO" b="1" err="1"/>
              <a:t>people</a:t>
            </a:r>
            <a:r>
              <a:rPr lang="nb-NO" b="1"/>
              <a:t>.</a:t>
            </a:r>
            <a:r>
              <a:rPr lang="nb-NO"/>
              <a:t> </a:t>
            </a:r>
            <a:r>
              <a:rPr lang="en-US"/>
              <a:t>With only </a:t>
            </a:r>
            <a:r>
              <a:rPr lang="en-US" b="1"/>
              <a:t>one</a:t>
            </a:r>
            <a:r>
              <a:rPr lang="en-US"/>
              <a:t> in </a:t>
            </a:r>
            <a:r>
              <a:rPr lang="en-US" b="1"/>
              <a:t>ten thousand </a:t>
            </a:r>
            <a:r>
              <a:rPr lang="en-US"/>
              <a:t>of the world's population living in the region,</a:t>
            </a:r>
            <a:r>
              <a:rPr lang="nb-NO"/>
              <a:t> it </a:t>
            </a:r>
            <a:r>
              <a:rPr lang="nb-NO" b="1"/>
              <a:t>has</a:t>
            </a:r>
            <a:r>
              <a:rPr lang="nb-NO"/>
              <a:t>  </a:t>
            </a:r>
            <a:endParaRPr lang="en-US"/>
          </a:p>
          <a:p>
            <a:endParaRPr lang="nb-NO"/>
          </a:p>
          <a:p>
            <a:pPr marL="228600" indent="-228600">
              <a:buAutoNum type="arabicPeriod"/>
            </a:pPr>
            <a:r>
              <a:rPr lang="en-US"/>
              <a:t>some of the world's largest remaining untapped oil and gas reserves. One third of potential offshore oil and natural gas reserves are in the Arctic. And currently the Arctic produces approx. 10% of the world's oil and 25% natural gas. </a:t>
            </a:r>
          </a:p>
          <a:p>
            <a:pPr marL="228600" indent="-228600">
              <a:buAutoNum type="arabicPeriod"/>
            </a:pPr>
            <a:endParaRPr lang="nb-NO"/>
          </a:p>
          <a:p>
            <a:r>
              <a:rPr lang="nb-NO"/>
              <a:t>2. </a:t>
            </a:r>
            <a:r>
              <a:rPr lang="en-US"/>
              <a:t>The Arctic holds </a:t>
            </a:r>
            <a:r>
              <a:rPr lang="en-US" b="1"/>
              <a:t>also</a:t>
            </a:r>
            <a:r>
              <a:rPr lang="en-US"/>
              <a:t> 20%</a:t>
            </a:r>
            <a:r>
              <a:rPr lang="en-US" b="1"/>
              <a:t> </a:t>
            </a:r>
            <a:r>
              <a:rPr lang="en-US"/>
              <a:t>of the Earth's water supply </a:t>
            </a:r>
          </a:p>
          <a:p>
            <a:endParaRPr lang="en-US"/>
          </a:p>
          <a:p>
            <a:r>
              <a:rPr lang="en-US"/>
              <a:t>3. And the annual total fisheries and aquaculture production in the Arctic region in 2016 already reached 17.4 million </a:t>
            </a:r>
            <a:r>
              <a:rPr lang="en-US" err="1"/>
              <a:t>tonnes</a:t>
            </a:r>
            <a:r>
              <a:rPr lang="en-US"/>
              <a:t> and, </a:t>
            </a:r>
            <a:r>
              <a:rPr lang="en-US" b="1"/>
              <a:t>accounted</a:t>
            </a:r>
            <a:r>
              <a:rPr lang="en-US"/>
              <a:t> for 10% of global production.  (</a:t>
            </a:r>
            <a:r>
              <a:rPr lang="nb-NO">
                <a:hlinkClick r:id="rId3"/>
              </a:rPr>
              <a:t>http://www.fao.org/3/i9540en/i9540en.pdf</a:t>
            </a:r>
            <a:r>
              <a:rPr lang="nb-NO"/>
              <a:t>)</a:t>
            </a:r>
            <a:endParaRPr lang="en-US"/>
          </a:p>
          <a:p>
            <a:endParaRPr lang="nb-NO"/>
          </a:p>
          <a:p>
            <a:r>
              <a:rPr lang="en-US"/>
              <a:t>4. The Arctic region is also rich in metal and minerals: gold, diamonds, copper, nickel, iron, zinc, uranium, and other rare earth elements </a:t>
            </a:r>
          </a:p>
          <a:p>
            <a:endParaRPr lang="en-US"/>
          </a:p>
          <a:p>
            <a:r>
              <a:rPr lang="en-US"/>
              <a:t>However, the Arctic faces also challenges due to its </a:t>
            </a:r>
            <a:r>
              <a:rPr lang="en-US" b="1"/>
              <a:t>sparse population </a:t>
            </a:r>
            <a:r>
              <a:rPr lang="en-US"/>
              <a:t>and fragile environmental conditions as well as limited logistics networks. </a:t>
            </a:r>
          </a:p>
        </p:txBody>
      </p:sp>
      <p:sp>
        <p:nvSpPr>
          <p:cNvPr id="4" name="Slide Number Placeholder 3"/>
          <p:cNvSpPr>
            <a:spLocks noGrp="1"/>
          </p:cNvSpPr>
          <p:nvPr>
            <p:ph type="sldNum" sz="quarter" idx="5"/>
          </p:nvPr>
        </p:nvSpPr>
        <p:spPr/>
        <p:txBody>
          <a:bodyPr/>
          <a:lstStyle/>
          <a:p>
            <a:fld id="{72DE7433-0B4F-4D13-90F9-59D1104A54A4}" type="slidenum">
              <a:rPr lang="en-US" smtClean="0"/>
              <a:t>2</a:t>
            </a:fld>
            <a:endParaRPr lang="en-US"/>
          </a:p>
        </p:txBody>
      </p:sp>
    </p:spTree>
    <p:extLst>
      <p:ext uri="{BB962C8B-B14F-4D97-AF65-F5344CB8AC3E}">
        <p14:creationId xmlns:p14="http://schemas.microsoft.com/office/powerpoint/2010/main" val="136747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I </a:t>
            </a:r>
            <a:r>
              <a:rPr lang="nb-NO" sz="1200" err="1"/>
              <a:t>believe</a:t>
            </a:r>
            <a:r>
              <a:rPr lang="nb-NO" sz="1200"/>
              <a:t> </a:t>
            </a:r>
            <a:r>
              <a:rPr lang="nb-NO" sz="1200" err="1"/>
              <a:t>no</a:t>
            </a:r>
            <a:r>
              <a:rPr lang="nb-NO" sz="1200"/>
              <a:t> </a:t>
            </a:r>
            <a:r>
              <a:rPr lang="nb-NO" sz="1200" err="1"/>
              <a:t>one</a:t>
            </a:r>
            <a:r>
              <a:rPr lang="nb-NO" sz="1200"/>
              <a:t> </a:t>
            </a:r>
            <a:r>
              <a:rPr lang="nb-NO" sz="1200" err="1"/>
              <a:t>here</a:t>
            </a:r>
            <a:r>
              <a:rPr lang="nb-NO" sz="1200"/>
              <a:t> </a:t>
            </a:r>
            <a:r>
              <a:rPr lang="nb-NO" sz="1200" err="1"/>
              <a:t>doubts</a:t>
            </a:r>
            <a:r>
              <a:rPr lang="nb-NO" sz="1200"/>
              <a:t> </a:t>
            </a:r>
            <a:r>
              <a:rPr lang="nb-NO" sz="1200" err="1"/>
              <a:t>the</a:t>
            </a:r>
            <a:r>
              <a:rPr lang="nb-NO" sz="1200"/>
              <a:t> </a:t>
            </a:r>
            <a:r>
              <a:rPr lang="nb-NO" sz="1200" err="1"/>
              <a:t>importance</a:t>
            </a:r>
            <a:r>
              <a:rPr lang="nb-NO" sz="1200"/>
              <a:t> of </a:t>
            </a:r>
            <a:r>
              <a:rPr lang="nb-NO" sz="1200" err="1"/>
              <a:t>the</a:t>
            </a:r>
            <a:r>
              <a:rPr lang="nb-NO" sz="1200"/>
              <a:t> Arctic: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The Arctic region is </a:t>
            </a:r>
            <a:r>
              <a:rPr lang="nb-NO" sz="1200" err="1"/>
              <a:t>home</a:t>
            </a:r>
            <a:r>
              <a:rPr lang="nb-NO" sz="1200"/>
              <a:t> to 4 million </a:t>
            </a:r>
            <a:r>
              <a:rPr lang="nb-NO" sz="1200" err="1"/>
              <a:t>people</a:t>
            </a:r>
            <a:r>
              <a:rPr lang="nb-NO" sz="1200"/>
              <a:t>. </a:t>
            </a:r>
            <a:r>
              <a:rPr lang="en-US" sz="1200"/>
              <a:t>With only </a:t>
            </a:r>
            <a:r>
              <a:rPr lang="en-US" sz="1200" b="1"/>
              <a:t>one</a:t>
            </a:r>
            <a:r>
              <a:rPr lang="en-US" sz="1200"/>
              <a:t> in </a:t>
            </a:r>
            <a:r>
              <a:rPr lang="en-US" sz="1200" b="1"/>
              <a:t>ten thousand </a:t>
            </a:r>
            <a:r>
              <a:rPr lang="en-US" sz="1200"/>
              <a:t>of the world's population living in the region,</a:t>
            </a:r>
            <a:r>
              <a:rPr lang="nb-NO" sz="1200"/>
              <a:t> it </a:t>
            </a:r>
            <a:r>
              <a:rPr lang="nb-NO" sz="1200" b="1"/>
              <a:t>has</a:t>
            </a:r>
            <a:r>
              <a:rPr lang="nb-NO"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t>some of the world's largest remaining untapped oil and gas reserves. One third of potential offshore oil and natural gas reserves are in the Arctic. And currently the Arctic produces approx. 10% of the world's oil and 25% natural gas.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2. </a:t>
            </a:r>
            <a:r>
              <a:rPr lang="en-US">
                <a:latin typeface="Arial" panose="020B0604020202020204" pitchFamily="34" charset="0"/>
                <a:cs typeface="Arial" panose="020B0604020202020204" pitchFamily="34" charset="0"/>
              </a:rPr>
              <a:t>The Arctic holds </a:t>
            </a:r>
            <a:r>
              <a:rPr lang="en-US" b="1">
                <a:latin typeface="Arial" panose="020B0604020202020204" pitchFamily="34" charset="0"/>
                <a:cs typeface="Arial" panose="020B0604020202020204" pitchFamily="34" charset="0"/>
              </a:rPr>
              <a:t>also</a:t>
            </a:r>
            <a:r>
              <a:rPr lang="en-US">
                <a:latin typeface="Arial" panose="020B0604020202020204" pitchFamily="34" charset="0"/>
                <a:cs typeface="Arial" panose="020B0604020202020204" pitchFamily="34" charset="0"/>
              </a:rPr>
              <a:t> </a:t>
            </a:r>
            <a:r>
              <a:rPr lang="en-US" b="0">
                <a:solidFill>
                  <a:srgbClr val="FF0000"/>
                </a:solidFill>
                <a:latin typeface="Arial" panose="020B0604020202020204" pitchFamily="34" charset="0"/>
                <a:cs typeface="Arial" panose="020B0604020202020204" pitchFamily="34" charset="0"/>
              </a:rPr>
              <a:t>20%</a:t>
            </a:r>
            <a:r>
              <a:rPr lang="en-US" b="1">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of the Earth's water supply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3. And the annual total fisheries and aquaculture production in the Arctic region in 2016 already reached 17.4 million </a:t>
            </a:r>
            <a:r>
              <a:rPr lang="en-US" err="1">
                <a:latin typeface="Arial" panose="020B0604020202020204" pitchFamily="34" charset="0"/>
                <a:cs typeface="Arial" panose="020B0604020202020204" pitchFamily="34" charset="0"/>
              </a:rPr>
              <a:t>tonnes</a:t>
            </a:r>
            <a:r>
              <a:rPr lang="en-US">
                <a:latin typeface="Arial" panose="020B0604020202020204" pitchFamily="34" charset="0"/>
                <a:cs typeface="Arial" panose="020B0604020202020204" pitchFamily="34" charset="0"/>
              </a:rPr>
              <a:t> and, </a:t>
            </a:r>
            <a:r>
              <a:rPr lang="en-US" b="1">
                <a:latin typeface="Arial" panose="020B0604020202020204" pitchFamily="34" charset="0"/>
                <a:cs typeface="Arial" panose="020B0604020202020204" pitchFamily="34" charset="0"/>
              </a:rPr>
              <a:t>accounted</a:t>
            </a:r>
            <a:r>
              <a:rPr lang="en-US">
                <a:latin typeface="Arial" panose="020B0604020202020204" pitchFamily="34" charset="0"/>
                <a:cs typeface="Arial" panose="020B0604020202020204" pitchFamily="34" charset="0"/>
              </a:rPr>
              <a:t> for 10% of global production.  (</a:t>
            </a:r>
            <a:r>
              <a:rPr lang="nb-NO"/>
              <a:t>http://www.fao.org/3/i9540en/i9540en.pdf)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4. The Arctic region is also rich in metal and minerals: </a:t>
            </a:r>
            <a:r>
              <a:rPr lang="en-US" b="0">
                <a:solidFill>
                  <a:srgbClr val="FF0000"/>
                </a:solidFill>
                <a:latin typeface="Arial" panose="020B0604020202020204" pitchFamily="34" charset="0"/>
                <a:cs typeface="Arial" panose="020B0604020202020204" pitchFamily="34" charset="0"/>
              </a:rPr>
              <a:t>gold, diamonds, copper, nickel, iron, zinc, uranium, and other rare earth elements</a:t>
            </a:r>
            <a:r>
              <a:rPr lang="en-US" b="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panose="020B0604020202020204" pitchFamily="34" charset="0"/>
                <a:ea typeface="+mn-ea"/>
                <a:cs typeface="Arial" panose="020B0604020202020204" pitchFamily="34" charset="0"/>
              </a:rPr>
              <a:t>However, the Arctic faces also challenges due to its </a:t>
            </a:r>
            <a:r>
              <a:rPr lang="en-US" sz="1200" b="1" i="0" kern="1200">
                <a:solidFill>
                  <a:schemeClr val="tx1"/>
                </a:solidFill>
                <a:effectLst/>
                <a:latin typeface="Arial" panose="020B0604020202020204" pitchFamily="34" charset="0"/>
                <a:ea typeface="+mn-ea"/>
                <a:cs typeface="Arial" panose="020B0604020202020204" pitchFamily="34" charset="0"/>
              </a:rPr>
              <a:t>sparse population </a:t>
            </a:r>
            <a:r>
              <a:rPr lang="en-US" sz="1200" b="0" i="0" kern="1200">
                <a:solidFill>
                  <a:schemeClr val="tx1"/>
                </a:solidFill>
                <a:effectLst/>
                <a:latin typeface="Arial" panose="020B0604020202020204" pitchFamily="34" charset="0"/>
                <a:ea typeface="+mn-ea"/>
                <a:cs typeface="Arial" panose="020B0604020202020204" pitchFamily="34" charset="0"/>
              </a:rPr>
              <a:t>and fragile environmental conditions as well as limited logistics networks.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Arial" panose="020B0604020202020204" pitchFamily="34" charset="0"/>
              <a:ea typeface="+mn-ea"/>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9F4CFA1-E1C4-4DA3-BB0A-728F5AEF5983}" type="slidenum">
              <a:rPr lang="nb-NO" smtClean="0"/>
              <a:t>3</a:t>
            </a:fld>
            <a:endParaRPr lang="nb-NO"/>
          </a:p>
        </p:txBody>
      </p:sp>
    </p:spTree>
    <p:extLst>
      <p:ext uri="{BB962C8B-B14F-4D97-AF65-F5344CB8AC3E}">
        <p14:creationId xmlns:p14="http://schemas.microsoft.com/office/powerpoint/2010/main" val="342791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400"/>
              </a:spcBef>
              <a:buFont typeface="Arial"/>
              <a:buChar char="•"/>
            </a:pPr>
            <a:r>
              <a:rPr lang="nb-NO"/>
              <a:t>The </a:t>
            </a:r>
            <a:r>
              <a:rPr lang="nb-NO" err="1"/>
              <a:t>World's</a:t>
            </a:r>
            <a:r>
              <a:rPr lang="nb-NO"/>
              <a:t> Northernmost </a:t>
            </a:r>
            <a:r>
              <a:rPr lang="nb-NO" err="1"/>
              <a:t>University</a:t>
            </a:r>
            <a:endParaRPr lang="nb-NO" err="1">
              <a:cs typeface="Calibri"/>
            </a:endParaRPr>
          </a:p>
          <a:p>
            <a:pPr marL="285750" indent="-285750">
              <a:spcBef>
                <a:spcPts val="400"/>
              </a:spcBef>
              <a:buFont typeface="Arial"/>
              <a:buChar char="•"/>
            </a:pPr>
            <a:r>
              <a:rPr lang="nb-NO" err="1"/>
              <a:t>Established</a:t>
            </a:r>
            <a:r>
              <a:rPr lang="nb-NO"/>
              <a:t> in 1968</a:t>
            </a:r>
            <a:endParaRPr lang="en-US"/>
          </a:p>
          <a:p>
            <a:pPr marL="285750" indent="-285750">
              <a:spcBef>
                <a:spcPts val="400"/>
              </a:spcBef>
              <a:buFont typeface="Arial"/>
              <a:buChar char="•"/>
            </a:pPr>
            <a:r>
              <a:rPr lang="nb-NO"/>
              <a:t>6 </a:t>
            </a:r>
            <a:r>
              <a:rPr lang="nb-NO" err="1"/>
              <a:t>Faculties</a:t>
            </a:r>
            <a:endParaRPr lang="nb-NO" err="1">
              <a:cs typeface="Calibri"/>
            </a:endParaRPr>
          </a:p>
          <a:p>
            <a:pPr marL="285750" indent="-285750">
              <a:spcBef>
                <a:spcPts val="400"/>
              </a:spcBef>
              <a:buFont typeface="Arial"/>
              <a:buChar char="•"/>
            </a:pPr>
            <a:r>
              <a:rPr lang="nb-NO"/>
              <a:t>6 </a:t>
            </a:r>
            <a:r>
              <a:rPr lang="nb-NO" err="1"/>
              <a:t>Campuses</a:t>
            </a:r>
            <a:endParaRPr lang="nb-NO" err="1">
              <a:cs typeface="Calibri"/>
            </a:endParaRPr>
          </a:p>
          <a:p>
            <a:pPr marL="285750" indent="-285750">
              <a:spcBef>
                <a:spcPts val="400"/>
              </a:spcBef>
              <a:buFont typeface="Arial"/>
              <a:buChar char="•"/>
            </a:pPr>
            <a:r>
              <a:rPr lang="nb-NO"/>
              <a:t>2021 </a:t>
            </a:r>
            <a:r>
              <a:rPr lang="nb-NO" err="1"/>
              <a:t>numbers</a:t>
            </a:r>
            <a:r>
              <a:rPr lang="nb-NO"/>
              <a:t>: xx students; xxx </a:t>
            </a:r>
            <a:r>
              <a:rPr lang="nb-NO" err="1"/>
              <a:t>employees</a:t>
            </a:r>
            <a:endParaRPr lang="nb-NO" err="1">
              <a:cs typeface="Calibri"/>
            </a:endParaRPr>
          </a:p>
          <a:p>
            <a:pPr marL="285750" indent="-285750">
              <a:spcBef>
                <a:spcPts val="400"/>
              </a:spcBef>
              <a:buFont typeface="Arial"/>
              <a:buChar char="•"/>
            </a:pPr>
            <a:endParaRPr lang="nb-NO">
              <a:cs typeface="Calibri"/>
            </a:endParaRPr>
          </a:p>
        </p:txBody>
      </p:sp>
      <p:sp>
        <p:nvSpPr>
          <p:cNvPr id="4" name="Slide Number Placeholder 3"/>
          <p:cNvSpPr>
            <a:spLocks noGrp="1"/>
          </p:cNvSpPr>
          <p:nvPr>
            <p:ph type="sldNum" sz="quarter" idx="5"/>
          </p:nvPr>
        </p:nvSpPr>
        <p:spPr/>
        <p:txBody>
          <a:bodyPr/>
          <a:lstStyle/>
          <a:p>
            <a:fld id="{72DE7433-0B4F-4D13-90F9-59D1104A54A4}" type="slidenum">
              <a:rPr lang="en-US" smtClean="0"/>
              <a:t>4</a:t>
            </a:fld>
            <a:endParaRPr lang="en-US"/>
          </a:p>
        </p:txBody>
      </p:sp>
    </p:spTree>
    <p:extLst>
      <p:ext uri="{BB962C8B-B14F-4D97-AF65-F5344CB8AC3E}">
        <p14:creationId xmlns:p14="http://schemas.microsoft.com/office/powerpoint/2010/main" val="42113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Matsuura</a:t>
            </a:r>
            <a:r>
              <a:rPr lang="nb-NO" dirty="0"/>
              <a:t> LUMEX Avanse – 60 hybrid</a:t>
            </a:r>
          </a:p>
        </p:txBody>
      </p:sp>
      <p:sp>
        <p:nvSpPr>
          <p:cNvPr id="4" name="Slide Number Placeholder 3"/>
          <p:cNvSpPr>
            <a:spLocks noGrp="1"/>
          </p:cNvSpPr>
          <p:nvPr>
            <p:ph type="sldNum" sz="quarter" idx="5"/>
          </p:nvPr>
        </p:nvSpPr>
        <p:spPr/>
        <p:txBody>
          <a:bodyPr/>
          <a:lstStyle/>
          <a:p>
            <a:fld id="{72DE7433-0B4F-4D13-90F9-59D1104A54A4}" type="slidenum">
              <a:rPr lang="en-US" smtClean="0"/>
              <a:t>6</a:t>
            </a:fld>
            <a:endParaRPr lang="en-US"/>
          </a:p>
        </p:txBody>
      </p:sp>
    </p:spTree>
    <p:extLst>
      <p:ext uri="{BB962C8B-B14F-4D97-AF65-F5344CB8AC3E}">
        <p14:creationId xmlns:p14="http://schemas.microsoft.com/office/powerpoint/2010/main" val="146245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p:txBody>
      </p:sp>
      <p:sp>
        <p:nvSpPr>
          <p:cNvPr id="4" name="Plassholder for lysbildenummer 3"/>
          <p:cNvSpPr>
            <a:spLocks noGrp="1"/>
          </p:cNvSpPr>
          <p:nvPr>
            <p:ph type="sldNum" sz="quarter" idx="5"/>
          </p:nvPr>
        </p:nvSpPr>
        <p:spPr/>
        <p:txBody>
          <a:bodyPr/>
          <a:lstStyle/>
          <a:p>
            <a:fld id="{C9485614-7B4B-474F-A1D7-5DA44936D69C}" type="slidenum">
              <a:rPr lang="nb-NO" smtClean="0"/>
              <a:t>8</a:t>
            </a:fld>
            <a:endParaRPr lang="nb-NO"/>
          </a:p>
        </p:txBody>
      </p:sp>
    </p:spTree>
    <p:extLst>
      <p:ext uri="{BB962C8B-B14F-4D97-AF65-F5344CB8AC3E}">
        <p14:creationId xmlns:p14="http://schemas.microsoft.com/office/powerpoint/2010/main" val="2816693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F9F4CFA1-E1C4-4DA3-BB0A-728F5AEF5983}" type="slidenum">
              <a:rPr lang="nb-NO" smtClean="0"/>
              <a:t>20</a:t>
            </a:fld>
            <a:endParaRPr lang="nb-NO"/>
          </a:p>
        </p:txBody>
      </p:sp>
    </p:spTree>
    <p:extLst>
      <p:ext uri="{BB962C8B-B14F-4D97-AF65-F5344CB8AC3E}">
        <p14:creationId xmlns:p14="http://schemas.microsoft.com/office/powerpoint/2010/main" val="2769697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 Use crop to adjust the picture’s size and placement. A tutorial is available at uit.no/</a:t>
            </a:r>
            <a:r>
              <a:rPr lang="en-US" noProof="0" err="1"/>
              <a:t>profil</a:t>
            </a:r>
            <a:endParaRPr lang="en-US" noProof="0"/>
          </a:p>
        </p:txBody>
      </p:sp>
    </p:spTree>
    <p:extLst>
      <p:ext uri="{BB962C8B-B14F-4D97-AF65-F5344CB8AC3E}">
        <p14:creationId xmlns:p14="http://schemas.microsoft.com/office/powerpoint/2010/main" val="61589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90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 Use crop to adjust the picture’s size and placement. A tutorial is available at uit.no/</a:t>
            </a:r>
            <a:r>
              <a:rPr lang="en-US" noProof="0" err="1"/>
              <a:t>profil</a:t>
            </a:r>
            <a:endParaRPr lang="en-US" noProof="0"/>
          </a:p>
        </p:txBody>
      </p:sp>
    </p:spTree>
    <p:extLst>
      <p:ext uri="{BB962C8B-B14F-4D97-AF65-F5344CB8AC3E}">
        <p14:creationId xmlns:p14="http://schemas.microsoft.com/office/powerpoint/2010/main" val="133468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405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08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Tree>
    <p:extLst>
      <p:ext uri="{BB962C8B-B14F-4D97-AF65-F5344CB8AC3E}">
        <p14:creationId xmlns:p14="http://schemas.microsoft.com/office/powerpoint/2010/main" val="427022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464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a:t>Document 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 Use crop to adjust the picture’s size and placement. A tutorial is available at uit.no/</a:t>
            </a:r>
            <a:r>
              <a:rPr lang="en-US" noProof="0" err="1"/>
              <a:t>profil</a:t>
            </a:r>
            <a:endParaRPr lang="en-US" noProof="0"/>
          </a:p>
        </p:txBody>
      </p:sp>
    </p:spTree>
    <p:extLst>
      <p:ext uri="{BB962C8B-B14F-4D97-AF65-F5344CB8AC3E}">
        <p14:creationId xmlns:p14="http://schemas.microsoft.com/office/powerpoint/2010/main" val="210853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54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1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Tree>
    <p:extLst>
      <p:ext uri="{BB962C8B-B14F-4D97-AF65-F5344CB8AC3E}">
        <p14:creationId xmlns:p14="http://schemas.microsoft.com/office/powerpoint/2010/main" val="257349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idx="1" hasCustomPrompt="1"/>
          </p:nvPr>
        </p:nvSpPr>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7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6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a:t>
            </a:r>
          </a:p>
        </p:txBody>
      </p:sp>
      <p:pic>
        <p:nvPicPr>
          <p:cNvPr id="10" name="Picture 9">
            <a:extLst>
              <a:ext uri="{FF2B5EF4-FFF2-40B4-BE49-F238E27FC236}">
                <a16:creationId xmlns:a16="http://schemas.microsoft.com/office/drawing/2014/main" id="{8DEB1AD7-8C38-4D9A-B3C6-B7C6B0A8F34A}"/>
              </a:ext>
            </a:extLst>
          </p:cNvPr>
          <p:cNvPicPr>
            <a:picLocks noChangeAspect="1"/>
          </p:cNvPicPr>
          <p:nvPr userDrawn="1"/>
        </p:nvPicPr>
        <p:blipFill>
          <a:blip r:embed="rId3"/>
          <a:stretch>
            <a:fillRect/>
          </a:stretch>
        </p:blipFill>
        <p:spPr>
          <a:xfrm>
            <a:off x="133350" y="189545"/>
            <a:ext cx="5362575" cy="892056"/>
          </a:xfrm>
          <a:prstGeom prst="rect">
            <a:avLst/>
          </a:prstGeom>
        </p:spPr>
      </p:pic>
      <p:pic>
        <p:nvPicPr>
          <p:cNvPr id="7" name="Picture 6">
            <a:extLst>
              <a:ext uri="{FF2B5EF4-FFF2-40B4-BE49-F238E27FC236}">
                <a16:creationId xmlns:a16="http://schemas.microsoft.com/office/drawing/2014/main" id="{B29DBC0C-A711-44ED-8BD0-7499E5F8E7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610" y="398779"/>
            <a:ext cx="1840670" cy="473589"/>
          </a:xfrm>
          <a:prstGeom prst="rect">
            <a:avLst/>
          </a:prstGeom>
        </p:spPr>
      </p:pic>
    </p:spTree>
    <p:extLst>
      <p:ext uri="{BB962C8B-B14F-4D97-AF65-F5344CB8AC3E}">
        <p14:creationId xmlns:p14="http://schemas.microsoft.com/office/powerpoint/2010/main" val="615897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idx="1" hasCustomPrompt="1"/>
          </p:nvPr>
        </p:nvSpPr>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77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93141"/>
            <a:ext cx="10515600" cy="1325563"/>
          </a:xfrm>
        </p:spPr>
        <p:txBody>
          <a:bodyPr/>
          <a:lstStyle>
            <a:lvl1pPr>
              <a:defRPr/>
            </a:lvl1pPr>
          </a:lstStyle>
          <a:p>
            <a:r>
              <a:rPr lang="en-US" noProof="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76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add title</a:t>
            </a:r>
          </a:p>
        </p:txBody>
      </p:sp>
    </p:spTree>
    <p:extLst>
      <p:ext uri="{BB962C8B-B14F-4D97-AF65-F5344CB8AC3E}">
        <p14:creationId xmlns:p14="http://schemas.microsoft.com/office/powerpoint/2010/main" val="418764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345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a:t>Document 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a:t>
            </a:r>
          </a:p>
        </p:txBody>
      </p:sp>
    </p:spTree>
    <p:extLst>
      <p:ext uri="{BB962C8B-B14F-4D97-AF65-F5344CB8AC3E}">
        <p14:creationId xmlns:p14="http://schemas.microsoft.com/office/powerpoint/2010/main" val="3145953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0"/>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sz="2400" u="none">
                <a:solidFill>
                  <a:srgbClr val="FFFFFF"/>
                </a:solidFill>
                <a:latin typeface="Tahoma"/>
                <a:cs typeface="Arial"/>
              </a:defRPr>
            </a:lvl1pPr>
          </a:lstStyle>
          <a:p>
            <a:pPr>
              <a:defRPr/>
            </a:pPr>
            <a:fld id="{0CD7A928-CF24-41C4-8E2D-5EFDD32DFD2D}" type="datetimeFigureOut">
              <a:rPr lang="nb-NO"/>
              <a:pPr>
                <a:defRPr/>
              </a:pPr>
              <a:t>28.11.2022</a:t>
            </a:fld>
            <a:endParaRPr lang="nb-NO"/>
          </a:p>
        </p:txBody>
      </p:sp>
      <p:sp>
        <p:nvSpPr>
          <p:cNvPr id="5" name="Plassholder for bunntekst 4"/>
          <p:cNvSpPr>
            <a:spLocks noGrp="1"/>
          </p:cNvSpPr>
          <p:nvPr>
            <p:ph type="ftr" sz="quarter" idx="11"/>
          </p:nvPr>
        </p:nvSpPr>
        <p:spPr>
          <a:xfrm>
            <a:off x="4165600" y="6356355"/>
            <a:ext cx="3860800" cy="365125"/>
          </a:xfrm>
          <a:prstGeom prst="rect">
            <a:avLst/>
          </a:prstGeom>
        </p:spPr>
        <p:txBody>
          <a:bodyPr/>
          <a:lstStyle>
            <a:lvl1pPr eaLnBrk="1" fontAlgn="auto" hangingPunct="1">
              <a:spcBef>
                <a:spcPts val="0"/>
              </a:spcBef>
              <a:spcAft>
                <a:spcPts val="0"/>
              </a:spcAft>
              <a:defRPr sz="2400" u="none">
                <a:solidFill>
                  <a:srgbClr val="FFFFFF"/>
                </a:solidFill>
                <a:latin typeface="Tahoma"/>
                <a:cs typeface="Arial"/>
              </a:defRPr>
            </a:lvl1pPr>
          </a:lstStyle>
          <a:p>
            <a:pPr>
              <a:defRPr/>
            </a:pPr>
            <a:endParaRPr lang="nb-NO"/>
          </a:p>
        </p:txBody>
      </p:sp>
      <p:sp>
        <p:nvSpPr>
          <p:cNvPr id="6" name="Plassholder for lysbildenummer 5"/>
          <p:cNvSpPr>
            <a:spLocks noGrp="1"/>
          </p:cNvSpPr>
          <p:nvPr>
            <p:ph type="sldNum" sz="quarter" idx="12"/>
          </p:nvPr>
        </p:nvSpPr>
        <p:spPr>
          <a:xfrm>
            <a:off x="8737600" y="6356355"/>
            <a:ext cx="2844800" cy="365125"/>
          </a:xfrm>
          <a:prstGeom prst="rect">
            <a:avLst/>
          </a:prstGeom>
        </p:spPr>
        <p:txBody>
          <a:bodyPr/>
          <a:lstStyle>
            <a:lvl1pPr eaLnBrk="1" fontAlgn="auto" hangingPunct="1">
              <a:spcBef>
                <a:spcPts val="0"/>
              </a:spcBef>
              <a:spcAft>
                <a:spcPts val="0"/>
              </a:spcAft>
              <a:defRPr sz="2400" u="none">
                <a:solidFill>
                  <a:srgbClr val="FFFFFF"/>
                </a:solidFill>
                <a:latin typeface="Tahoma"/>
                <a:cs typeface="Arial"/>
              </a:defRPr>
            </a:lvl1pPr>
          </a:lstStyle>
          <a:p>
            <a:pPr>
              <a:defRPr/>
            </a:pPr>
            <a:fld id="{94CF3BF3-A913-4020-B036-04AC58E6A56D}" type="slidenum">
              <a:rPr lang="nb-NO"/>
              <a:pPr>
                <a:defRPr/>
              </a:pPr>
              <a:t>‹#›</a:t>
            </a:fld>
            <a:endParaRPr lang="nb-NO"/>
          </a:p>
        </p:txBody>
      </p:sp>
    </p:spTree>
    <p:extLst>
      <p:ext uri="{BB962C8B-B14F-4D97-AF65-F5344CB8AC3E}">
        <p14:creationId xmlns:p14="http://schemas.microsoft.com/office/powerpoint/2010/main" val="4033117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15290" y="406908"/>
            <a:ext cx="1962911" cy="46253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4513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tellysbilde">
    <p:spTree>
      <p:nvGrpSpPr>
        <p:cNvPr id="1" name=""/>
        <p:cNvGrpSpPr/>
        <p:nvPr/>
      </p:nvGrpSpPr>
      <p:grpSpPr>
        <a:xfrm>
          <a:off x="0" y="0"/>
          <a:ext cx="0" cy="0"/>
          <a:chOff x="0" y="0"/>
          <a:chExt cx="0" cy="0"/>
        </a:xfrm>
      </p:grpSpPr>
      <p:pic>
        <p:nvPicPr>
          <p:cNvPr id="16" name="image1.png" descr="image1.png"/>
          <p:cNvPicPr>
            <a:picLocks noChangeAspect="1"/>
          </p:cNvPicPr>
          <p:nvPr/>
        </p:nvPicPr>
        <p:blipFill>
          <a:blip r:embed="rId2"/>
          <a:stretch>
            <a:fillRect/>
          </a:stretch>
        </p:blipFill>
        <p:spPr>
          <a:xfrm>
            <a:off x="1" y="1"/>
            <a:ext cx="12188388" cy="6857999"/>
          </a:xfrm>
          <a:prstGeom prst="rect">
            <a:avLst/>
          </a:prstGeom>
          <a:ln w="12700">
            <a:miter lim="400000"/>
          </a:ln>
        </p:spPr>
      </p:pic>
      <p:sp>
        <p:nvSpPr>
          <p:cNvPr id="17" name="Line"/>
          <p:cNvSpPr/>
          <p:nvPr/>
        </p:nvSpPr>
        <p:spPr>
          <a:xfrm>
            <a:off x="1026803" y="1603379"/>
            <a:ext cx="10385039" cy="1588"/>
          </a:xfrm>
          <a:prstGeom prst="line">
            <a:avLst/>
          </a:prstGeom>
          <a:ln w="12700">
            <a:solidFill>
              <a:srgbClr val="007396"/>
            </a:solidFill>
          </a:ln>
        </p:spPr>
        <p:txBody>
          <a:bodyPr lIns="60959" rIns="60959"/>
          <a:lstStyle/>
          <a:p>
            <a:endParaRPr sz="3200"/>
          </a:p>
        </p:txBody>
      </p:sp>
      <p:sp>
        <p:nvSpPr>
          <p:cNvPr id="18"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19"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20"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pic>
        <p:nvPicPr>
          <p:cNvPr id="21" name="image2.png" descr="image2.png"/>
          <p:cNvPicPr>
            <a:picLocks noChangeAspect="1"/>
          </p:cNvPicPr>
          <p:nvPr/>
        </p:nvPicPr>
        <p:blipFill>
          <a:blip r:embed="rId3"/>
          <a:stretch>
            <a:fillRect/>
          </a:stretch>
        </p:blipFill>
        <p:spPr>
          <a:xfrm>
            <a:off x="1804" y="0"/>
            <a:ext cx="12188389" cy="6858000"/>
          </a:xfrm>
          <a:prstGeom prst="rect">
            <a:avLst/>
          </a:prstGeom>
          <a:ln w="12700">
            <a:miter lim="400000"/>
          </a:ln>
        </p:spPr>
      </p:pic>
      <p:sp>
        <p:nvSpPr>
          <p:cNvPr id="22" name="Title Text"/>
          <p:cNvSpPr txBox="1">
            <a:spLocks noGrp="1"/>
          </p:cNvSpPr>
          <p:nvPr>
            <p:ph type="title"/>
          </p:nvPr>
        </p:nvSpPr>
        <p:spPr>
          <a:xfrm>
            <a:off x="914400" y="1910407"/>
            <a:ext cx="6579139" cy="1470027"/>
          </a:xfrm>
          <a:prstGeom prst="rect">
            <a:avLst/>
          </a:prstGeom>
        </p:spPr>
        <p:txBody>
          <a:bodyPr anchor="b"/>
          <a:lstStyle/>
          <a:p>
            <a:r>
              <a:t>Title Text</a:t>
            </a:r>
          </a:p>
        </p:txBody>
      </p:sp>
      <p:sp>
        <p:nvSpPr>
          <p:cNvPr id="23" name="Line"/>
          <p:cNvSpPr/>
          <p:nvPr/>
        </p:nvSpPr>
        <p:spPr>
          <a:xfrm>
            <a:off x="925821" y="3492026"/>
            <a:ext cx="6234376" cy="1"/>
          </a:xfrm>
          <a:prstGeom prst="line">
            <a:avLst/>
          </a:prstGeom>
          <a:ln w="12700">
            <a:solidFill>
              <a:srgbClr val="FFFFFF"/>
            </a:solidFill>
          </a:ln>
        </p:spPr>
        <p:txBody>
          <a:bodyPr lIns="60959" rIns="60959"/>
          <a:lstStyle/>
          <a:p>
            <a:endParaRPr sz="3200"/>
          </a:p>
        </p:txBody>
      </p:sp>
      <p:sp>
        <p:nvSpPr>
          <p:cNvPr id="24" name="Line"/>
          <p:cNvSpPr/>
          <p:nvPr/>
        </p:nvSpPr>
        <p:spPr>
          <a:xfrm flipV="1">
            <a:off x="3318525" y="2883158"/>
            <a:ext cx="8873476" cy="3974853"/>
          </a:xfrm>
          <a:prstGeom prst="line">
            <a:avLst/>
          </a:prstGeom>
          <a:ln w="25400">
            <a:solidFill>
              <a:srgbClr val="FFE6C5">
                <a:alpha val="37000"/>
              </a:srgbClr>
            </a:solidFill>
          </a:ln>
        </p:spPr>
        <p:txBody>
          <a:bodyPr lIns="60959" rIns="60959"/>
          <a:lstStyle/>
          <a:p>
            <a:endParaRPr sz="3200"/>
          </a:p>
        </p:txBody>
      </p:sp>
      <p:sp>
        <p:nvSpPr>
          <p:cNvPr id="25" name="Line"/>
          <p:cNvSpPr/>
          <p:nvPr/>
        </p:nvSpPr>
        <p:spPr>
          <a:xfrm>
            <a:off x="8331998" y="1127592"/>
            <a:ext cx="2706743" cy="5730417"/>
          </a:xfrm>
          <a:prstGeom prst="line">
            <a:avLst/>
          </a:prstGeom>
          <a:ln w="19050">
            <a:solidFill>
              <a:srgbClr val="FFE6C5">
                <a:alpha val="49000"/>
              </a:srgbClr>
            </a:solidFill>
          </a:ln>
        </p:spPr>
        <p:txBody>
          <a:bodyPr lIns="60959" rIns="60959"/>
          <a:lstStyle/>
          <a:p>
            <a:endParaRPr sz="3200"/>
          </a:p>
        </p:txBody>
      </p:sp>
      <p:sp>
        <p:nvSpPr>
          <p:cNvPr id="26" name="Line"/>
          <p:cNvSpPr/>
          <p:nvPr/>
        </p:nvSpPr>
        <p:spPr>
          <a:xfrm>
            <a:off x="7634845" y="3087028"/>
            <a:ext cx="4557155" cy="1811545"/>
          </a:xfrm>
          <a:prstGeom prst="line">
            <a:avLst/>
          </a:prstGeom>
          <a:ln w="19050">
            <a:solidFill>
              <a:srgbClr val="FFE6C5">
                <a:alpha val="19000"/>
              </a:srgbClr>
            </a:solidFill>
          </a:ln>
        </p:spPr>
        <p:txBody>
          <a:bodyPr lIns="60959" rIns="60959"/>
          <a:lstStyle/>
          <a:p>
            <a:endParaRPr sz="3200"/>
          </a:p>
        </p:txBody>
      </p:sp>
      <p:sp>
        <p:nvSpPr>
          <p:cNvPr id="27" name="Image"/>
          <p:cNvSpPr>
            <a:spLocks noGrp="1"/>
          </p:cNvSpPr>
          <p:nvPr>
            <p:ph type="pic" idx="13"/>
          </p:nvPr>
        </p:nvSpPr>
        <p:spPr>
          <a:xfrm>
            <a:off x="6186273" y="-27286"/>
            <a:ext cx="6043809" cy="6915051"/>
          </a:xfrm>
          <a:prstGeom prst="rect">
            <a:avLst/>
          </a:prstGeom>
          <a:effectLst>
            <a:outerShdw blurRad="127000" dist="76200" dir="2700000" rotWithShape="0">
              <a:srgbClr val="000000">
                <a:alpha val="75000"/>
              </a:srgbClr>
            </a:outerShdw>
          </a:effectLst>
        </p:spPr>
        <p:txBody>
          <a:bodyPr lIns="91439" rIns="91439">
            <a:noAutofit/>
          </a:bodyPr>
          <a:lstStyle/>
          <a:p>
            <a:endParaRPr/>
          </a:p>
        </p:txBody>
      </p:sp>
      <p:sp>
        <p:nvSpPr>
          <p:cNvPr id="28" name="Line"/>
          <p:cNvSpPr/>
          <p:nvPr/>
        </p:nvSpPr>
        <p:spPr>
          <a:xfrm flipH="1">
            <a:off x="6127634" y="-111968"/>
            <a:ext cx="2702383" cy="7081936"/>
          </a:xfrm>
          <a:prstGeom prst="line">
            <a:avLst/>
          </a:prstGeom>
          <a:ln w="50800">
            <a:solidFill>
              <a:srgbClr val="007396"/>
            </a:solidFill>
          </a:ln>
        </p:spPr>
        <p:txBody>
          <a:bodyPr lIns="60959" rIns="60959"/>
          <a:lstStyle/>
          <a:p>
            <a:endParaRPr sz="3200"/>
          </a:p>
        </p:txBody>
      </p:sp>
      <p:sp>
        <p:nvSpPr>
          <p:cNvPr id="29" name="Photo:"/>
          <p:cNvSpPr txBox="1">
            <a:spLocks noGrp="1"/>
          </p:cNvSpPr>
          <p:nvPr>
            <p:ph type="body" sz="quarter" idx="14"/>
          </p:nvPr>
        </p:nvSpPr>
        <p:spPr>
          <a:xfrm>
            <a:off x="6219321" y="6589884"/>
            <a:ext cx="509112" cy="276999"/>
          </a:xfrm>
          <a:prstGeom prst="rect">
            <a:avLst/>
          </a:prstGeom>
        </p:spPr>
        <p:txBody>
          <a:bodyPr wrap="none">
            <a:spAutoFit/>
          </a:bodyPr>
          <a:lstStyle>
            <a:lvl1pPr marL="0" indent="0">
              <a:spcBef>
                <a:spcPts val="0"/>
              </a:spcBef>
              <a:buSzTx/>
              <a:buNone/>
              <a:defRPr sz="1200">
                <a:latin typeface="+mj-lt"/>
                <a:ea typeface="+mj-ea"/>
                <a:cs typeface="+mj-cs"/>
                <a:sym typeface="Calibri"/>
              </a:defRPr>
            </a:lvl1pPr>
          </a:lstStyle>
          <a:p>
            <a:r>
              <a:t>Photo:</a:t>
            </a:r>
          </a:p>
        </p:txBody>
      </p:sp>
      <p:sp>
        <p:nvSpPr>
          <p:cNvPr id="30" name="Foredragsholder"/>
          <p:cNvSpPr txBox="1">
            <a:spLocks noGrp="1"/>
          </p:cNvSpPr>
          <p:nvPr>
            <p:ph type="body" sz="quarter" idx="15"/>
          </p:nvPr>
        </p:nvSpPr>
        <p:spPr>
          <a:xfrm>
            <a:off x="899686" y="3603619"/>
            <a:ext cx="6579140" cy="591673"/>
          </a:xfrm>
          <a:prstGeom prst="rect">
            <a:avLst/>
          </a:prstGeom>
        </p:spPr>
        <p:txBody>
          <a:bodyPr anchor="ctr"/>
          <a:lstStyle>
            <a:lvl1pPr marL="0" indent="0">
              <a:spcBef>
                <a:spcPts val="0"/>
              </a:spcBef>
              <a:buSzTx/>
              <a:buNone/>
              <a:defRPr sz="2400" b="1"/>
            </a:lvl1pPr>
          </a:lstStyle>
          <a:p>
            <a:r>
              <a:t>Foredragsholder</a:t>
            </a:r>
          </a:p>
        </p:txBody>
      </p:sp>
      <p:sp>
        <p:nvSpPr>
          <p:cNvPr id="31" name="Tittel"/>
          <p:cNvSpPr txBox="1">
            <a:spLocks noGrp="1"/>
          </p:cNvSpPr>
          <p:nvPr>
            <p:ph type="body" sz="quarter" idx="16"/>
          </p:nvPr>
        </p:nvSpPr>
        <p:spPr>
          <a:xfrm>
            <a:off x="899686" y="4195291"/>
            <a:ext cx="6579140" cy="591672"/>
          </a:xfrm>
          <a:prstGeom prst="rect">
            <a:avLst/>
          </a:prstGeom>
        </p:spPr>
        <p:txBody>
          <a:bodyPr anchor="ctr"/>
          <a:lstStyle>
            <a:lvl1pPr marL="0" indent="0">
              <a:spcBef>
                <a:spcPts val="0"/>
              </a:spcBef>
              <a:buSzTx/>
              <a:buNone/>
              <a:defRPr sz="2400"/>
            </a:lvl1pPr>
          </a:lstStyle>
          <a:p>
            <a:r>
              <a:t>Tittel</a:t>
            </a:r>
          </a:p>
        </p:txBody>
      </p:sp>
      <p:sp>
        <p:nvSpPr>
          <p:cNvPr id="32" name="Kontekst"/>
          <p:cNvSpPr txBox="1">
            <a:spLocks noGrp="1"/>
          </p:cNvSpPr>
          <p:nvPr>
            <p:ph type="body" sz="quarter" idx="17"/>
          </p:nvPr>
        </p:nvSpPr>
        <p:spPr>
          <a:xfrm>
            <a:off x="899686" y="4786961"/>
            <a:ext cx="6579140" cy="591672"/>
          </a:xfrm>
          <a:prstGeom prst="rect">
            <a:avLst/>
          </a:prstGeom>
        </p:spPr>
        <p:txBody>
          <a:bodyPr anchor="ctr"/>
          <a:lstStyle>
            <a:lvl1pPr marL="0" indent="0">
              <a:spcBef>
                <a:spcPts val="0"/>
              </a:spcBef>
              <a:buSzTx/>
              <a:buNone/>
              <a:defRPr sz="1867"/>
            </a:lvl1pPr>
          </a:lstStyle>
          <a:p>
            <a:r>
              <a:t>Kontekst</a:t>
            </a:r>
          </a:p>
        </p:txBody>
      </p:sp>
      <p:pic>
        <p:nvPicPr>
          <p:cNvPr id="33" name="UiT_Navn_en_blaa2.pdf" descr="UiT_Navn_en_blaa2.pdf"/>
          <p:cNvPicPr>
            <a:picLocks noChangeAspect="1"/>
          </p:cNvPicPr>
          <p:nvPr/>
        </p:nvPicPr>
        <p:blipFill>
          <a:blip r:embed="rId4"/>
          <a:stretch>
            <a:fillRect/>
          </a:stretch>
        </p:blipFill>
        <p:spPr>
          <a:xfrm>
            <a:off x="-33866" y="-35161"/>
            <a:ext cx="1658193" cy="2788789"/>
          </a:xfrm>
          <a:prstGeom prst="rect">
            <a:avLst/>
          </a:prstGeom>
          <a:ln w="12700">
            <a:miter lim="400000"/>
          </a:ln>
        </p:spPr>
      </p:pic>
      <p:sp>
        <p:nvSpPr>
          <p:cNvPr id="34" name="Slide Number"/>
          <p:cNvSpPr txBox="1">
            <a:spLocks noGrp="1"/>
          </p:cNvSpPr>
          <p:nvPr>
            <p:ph type="sldNum" sz="quarter" idx="2"/>
          </p:nvPr>
        </p:nvSpPr>
        <p:spPr>
          <a:xfrm>
            <a:off x="8393598" y="6187073"/>
            <a:ext cx="344002" cy="338554"/>
          </a:xfrm>
          <a:prstGeom prst="rect">
            <a:avLst/>
          </a:prstGeom>
        </p:spPr>
        <p:txBody>
          <a:bodyPr/>
          <a:lstStyle>
            <a:lvl1pPr algn="r">
              <a:defRPr sz="16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76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tel og innhold">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om">
    <p:spTree>
      <p:nvGrpSpPr>
        <p:cNvPr id="1" name=""/>
        <p:cNvGrpSpPr/>
        <p:nvPr/>
      </p:nvGrpSpPr>
      <p:grpSpPr>
        <a:xfrm>
          <a:off x="0" y="0"/>
          <a:ext cx="0" cy="0"/>
          <a:chOff x="0" y="0"/>
          <a:chExt cx="0" cy="0"/>
        </a:xfrm>
      </p:grpSpPr>
      <p:pic>
        <p:nvPicPr>
          <p:cNvPr id="69" name="image1.png" descr="image1.png"/>
          <p:cNvPicPr>
            <a:picLocks noChangeAspect="1"/>
          </p:cNvPicPr>
          <p:nvPr/>
        </p:nvPicPr>
        <p:blipFill>
          <a:blip r:embed="rId2"/>
          <a:stretch>
            <a:fillRect/>
          </a:stretch>
        </p:blipFill>
        <p:spPr>
          <a:xfrm>
            <a:off x="1" y="1"/>
            <a:ext cx="12188388" cy="6857999"/>
          </a:xfrm>
          <a:prstGeom prst="rect">
            <a:avLst/>
          </a:prstGeom>
          <a:ln w="12700">
            <a:miter lim="400000"/>
          </a:ln>
        </p:spPr>
      </p:pic>
      <p:sp>
        <p:nvSpPr>
          <p:cNvPr id="70"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71"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72"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Egendefinert oppsett">
    <p:spTree>
      <p:nvGrpSpPr>
        <p:cNvPr id="1" name=""/>
        <p:cNvGrpSpPr/>
        <p:nvPr/>
      </p:nvGrpSpPr>
      <p:grpSpPr>
        <a:xfrm>
          <a:off x="0" y="0"/>
          <a:ext cx="0" cy="0"/>
          <a:chOff x="0" y="0"/>
          <a:chExt cx="0" cy="0"/>
        </a:xfrm>
      </p:grpSpPr>
      <p:pic>
        <p:nvPicPr>
          <p:cNvPr id="80" name="image1.png" descr="image1.png"/>
          <p:cNvPicPr>
            <a:picLocks noChangeAspect="1"/>
          </p:cNvPicPr>
          <p:nvPr/>
        </p:nvPicPr>
        <p:blipFill>
          <a:blip r:embed="rId2"/>
          <a:stretch>
            <a:fillRect/>
          </a:stretch>
        </p:blipFill>
        <p:spPr>
          <a:xfrm>
            <a:off x="1" y="1"/>
            <a:ext cx="12188388" cy="6857999"/>
          </a:xfrm>
          <a:prstGeom prst="rect">
            <a:avLst/>
          </a:prstGeom>
          <a:ln w="12700">
            <a:miter lim="400000"/>
          </a:ln>
        </p:spPr>
      </p:pic>
      <p:sp>
        <p:nvSpPr>
          <p:cNvPr id="81" name="Line"/>
          <p:cNvSpPr/>
          <p:nvPr/>
        </p:nvSpPr>
        <p:spPr>
          <a:xfrm>
            <a:off x="1026803" y="1603379"/>
            <a:ext cx="10385039" cy="1588"/>
          </a:xfrm>
          <a:prstGeom prst="line">
            <a:avLst/>
          </a:prstGeom>
          <a:ln w="12700">
            <a:solidFill>
              <a:srgbClr val="007396"/>
            </a:solidFill>
          </a:ln>
        </p:spPr>
        <p:txBody>
          <a:bodyPr lIns="60959" rIns="60959"/>
          <a:lstStyle/>
          <a:p>
            <a:endParaRPr sz="3200"/>
          </a:p>
        </p:txBody>
      </p:sp>
      <p:sp>
        <p:nvSpPr>
          <p:cNvPr id="82"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83"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84"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pic>
        <p:nvPicPr>
          <p:cNvPr id="85" name="image2.png" descr="image2.png"/>
          <p:cNvPicPr>
            <a:picLocks noChangeAspect="1"/>
          </p:cNvPicPr>
          <p:nvPr/>
        </p:nvPicPr>
        <p:blipFill>
          <a:blip r:embed="rId3"/>
          <a:stretch>
            <a:fillRect/>
          </a:stretch>
        </p:blipFill>
        <p:spPr>
          <a:xfrm>
            <a:off x="1804" y="0"/>
            <a:ext cx="12188389" cy="6858000"/>
          </a:xfrm>
          <a:prstGeom prst="rect">
            <a:avLst/>
          </a:prstGeom>
          <a:ln w="12700">
            <a:miter lim="400000"/>
          </a:ln>
        </p:spPr>
      </p:pic>
      <p:pic>
        <p:nvPicPr>
          <p:cNvPr id="86" name="image3.png" descr="image3.png"/>
          <p:cNvPicPr>
            <a:picLocks noChangeAspect="1"/>
          </p:cNvPicPr>
          <p:nvPr/>
        </p:nvPicPr>
        <p:blipFill>
          <a:blip r:embed="rId4"/>
          <a:stretch>
            <a:fillRect/>
          </a:stretch>
        </p:blipFill>
        <p:spPr>
          <a:xfrm>
            <a:off x="11" y="3"/>
            <a:ext cx="1577608" cy="2639605"/>
          </a:xfrm>
          <a:prstGeom prst="rect">
            <a:avLst/>
          </a:prstGeom>
          <a:ln w="12700">
            <a:miter lim="400000"/>
          </a:ln>
        </p:spPr>
      </p:pic>
      <p:pic>
        <p:nvPicPr>
          <p:cNvPr id="87" name="LogoNorsk.png" descr="LogoNorsk.png"/>
          <p:cNvPicPr>
            <a:picLocks noChangeAspect="1"/>
          </p:cNvPicPr>
          <p:nvPr/>
        </p:nvPicPr>
        <p:blipFill>
          <a:blip r:embed="rId5"/>
          <a:stretch>
            <a:fillRect/>
          </a:stretch>
        </p:blipFill>
        <p:spPr>
          <a:xfrm>
            <a:off x="11150720" y="5845676"/>
            <a:ext cx="725296" cy="710341"/>
          </a:xfrm>
          <a:prstGeom prst="rect">
            <a:avLst/>
          </a:prstGeom>
          <a:ln w="12700">
            <a:miter lim="400000"/>
          </a:ln>
        </p:spPr>
      </p:pic>
      <p:sp>
        <p:nvSpPr>
          <p:cNvPr id="88" name="Line"/>
          <p:cNvSpPr/>
          <p:nvPr/>
        </p:nvSpPr>
        <p:spPr>
          <a:xfrm flipV="1">
            <a:off x="3318523" y="2714372"/>
            <a:ext cx="9271925" cy="4143637"/>
          </a:xfrm>
          <a:prstGeom prst="line">
            <a:avLst/>
          </a:prstGeom>
          <a:ln w="25400">
            <a:solidFill>
              <a:srgbClr val="FFE6C5">
                <a:alpha val="37000"/>
              </a:srgbClr>
            </a:solidFill>
          </a:ln>
        </p:spPr>
        <p:txBody>
          <a:bodyPr lIns="60959" rIns="60959"/>
          <a:lstStyle/>
          <a:p>
            <a:endParaRPr sz="3200"/>
          </a:p>
        </p:txBody>
      </p:sp>
      <p:sp>
        <p:nvSpPr>
          <p:cNvPr id="89" name="Line"/>
          <p:cNvSpPr/>
          <p:nvPr/>
        </p:nvSpPr>
        <p:spPr>
          <a:xfrm>
            <a:off x="8331998" y="1127592"/>
            <a:ext cx="2706743" cy="5730417"/>
          </a:xfrm>
          <a:prstGeom prst="line">
            <a:avLst/>
          </a:prstGeom>
          <a:ln w="19050">
            <a:solidFill>
              <a:srgbClr val="FFE6C5">
                <a:alpha val="49000"/>
              </a:srgbClr>
            </a:solidFill>
          </a:ln>
        </p:spPr>
        <p:txBody>
          <a:bodyPr lIns="60959" rIns="60959"/>
          <a:lstStyle/>
          <a:p>
            <a:endParaRPr sz="3200"/>
          </a:p>
        </p:txBody>
      </p:sp>
      <p:sp>
        <p:nvSpPr>
          <p:cNvPr id="90" name="Line"/>
          <p:cNvSpPr/>
          <p:nvPr/>
        </p:nvSpPr>
        <p:spPr>
          <a:xfrm>
            <a:off x="7558646" y="3055626"/>
            <a:ext cx="5031809" cy="2005591"/>
          </a:xfrm>
          <a:prstGeom prst="line">
            <a:avLst/>
          </a:prstGeom>
          <a:ln w="19050">
            <a:solidFill>
              <a:srgbClr val="FFE6C5">
                <a:alpha val="19000"/>
              </a:srgbClr>
            </a:solidFill>
          </a:ln>
        </p:spPr>
        <p:txBody>
          <a:bodyPr lIns="60959" rIns="60959"/>
          <a:lstStyle/>
          <a:p>
            <a:endParaRPr sz="3200"/>
          </a:p>
        </p:txBody>
      </p:sp>
      <p:sp>
        <p:nvSpPr>
          <p:cNvPr id="91" name="Line"/>
          <p:cNvSpPr/>
          <p:nvPr/>
        </p:nvSpPr>
        <p:spPr>
          <a:xfrm flipH="1">
            <a:off x="6020863" y="-1932392"/>
            <a:ext cx="3493431" cy="9144000"/>
          </a:xfrm>
          <a:prstGeom prst="line">
            <a:avLst/>
          </a:prstGeom>
          <a:ln w="50800">
            <a:solidFill>
              <a:srgbClr val="007396"/>
            </a:solidFill>
          </a:ln>
        </p:spPr>
        <p:txBody>
          <a:bodyPr lIns="60959" rIns="60959"/>
          <a:lstStyle/>
          <a:p>
            <a:endParaRPr sz="3200"/>
          </a:p>
        </p:txBody>
      </p:sp>
      <p:sp>
        <p:nvSpPr>
          <p:cNvPr id="92" name="Body Level One…"/>
          <p:cNvSpPr txBox="1">
            <a:spLocks noGrp="1"/>
          </p:cNvSpPr>
          <p:nvPr>
            <p:ph type="body" sz="quarter" idx="1"/>
          </p:nvPr>
        </p:nvSpPr>
        <p:spPr>
          <a:xfrm>
            <a:off x="925820" y="3606174"/>
            <a:ext cx="6234379" cy="1606708"/>
          </a:xfrm>
          <a:prstGeom prst="rect">
            <a:avLst/>
          </a:prstGeom>
        </p:spPr>
        <p:txBody>
          <a:bodyPr/>
          <a:lstStyle>
            <a:lvl1pPr marL="0" indent="0">
              <a:spcBef>
                <a:spcPts val="400"/>
              </a:spcBef>
              <a:buSz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lvl5pPr>
          </a:lstStyle>
          <a:p>
            <a:r>
              <a:t>Body Level One</a:t>
            </a:r>
          </a:p>
          <a:p>
            <a:pPr lvl="1"/>
            <a:r>
              <a:t>Body Level Two</a:t>
            </a:r>
          </a:p>
          <a:p>
            <a:pPr lvl="2"/>
            <a:r>
              <a:t>Body Level Three</a:t>
            </a:r>
          </a:p>
          <a:p>
            <a:pPr lvl="3"/>
            <a:r>
              <a:t>Body Level Four</a:t>
            </a:r>
          </a:p>
          <a:p>
            <a:pPr lvl="4"/>
            <a:r>
              <a:t>Body Level Five</a:t>
            </a:r>
          </a:p>
        </p:txBody>
      </p:sp>
      <p:sp>
        <p:nvSpPr>
          <p:cNvPr id="93" name="Line"/>
          <p:cNvSpPr/>
          <p:nvPr/>
        </p:nvSpPr>
        <p:spPr>
          <a:xfrm>
            <a:off x="7160202" y="4006217"/>
            <a:ext cx="5031809" cy="1504193"/>
          </a:xfrm>
          <a:prstGeom prst="line">
            <a:avLst/>
          </a:prstGeom>
          <a:ln w="19050">
            <a:solidFill>
              <a:srgbClr val="FFE6C5">
                <a:alpha val="19000"/>
              </a:srgbClr>
            </a:solidFill>
          </a:ln>
        </p:spPr>
        <p:txBody>
          <a:bodyPr lIns="60959" rIns="60959"/>
          <a:lstStyle/>
          <a:p>
            <a:endParaRPr sz="3200"/>
          </a:p>
        </p:txBody>
      </p:sp>
      <p:sp>
        <p:nvSpPr>
          <p:cNvPr id="94" name="uit.no"/>
          <p:cNvSpPr txBox="1"/>
          <p:nvPr/>
        </p:nvSpPr>
        <p:spPr>
          <a:xfrm>
            <a:off x="925820" y="5910519"/>
            <a:ext cx="1303595" cy="443655"/>
          </a:xfrm>
          <a:prstGeom prst="rect">
            <a:avLst/>
          </a:prstGeom>
          <a:ln w="12700">
            <a:miter lim="400000"/>
          </a:ln>
          <a:extLst>
            <a:ext uri="{C572A759-6A51-4108-AA02-DFA0A04FC94B}">
              <ma14:wrappingTextBoxFlag xmlns="" xmlns:ma14="http://schemas.microsoft.com/office/mac/drawingml/2011/main" val="1"/>
            </a:ext>
          </a:extLst>
        </p:spPr>
        <p:txBody>
          <a:bodyPr lIns="60959" rIns="60959">
            <a:normAutofit/>
          </a:bodyPr>
          <a:lstStyle>
            <a:lvl1pPr>
              <a:lnSpc>
                <a:spcPct val="90000"/>
              </a:lnSpc>
              <a:spcBef>
                <a:spcPts val="300"/>
              </a:spcBef>
              <a:defRPr sz="1400">
                <a:latin typeface="Arial Black"/>
                <a:ea typeface="Arial Black"/>
                <a:cs typeface="Arial Black"/>
                <a:sym typeface="Arial Black"/>
              </a:defRPr>
            </a:lvl1pPr>
          </a:lstStyle>
          <a:p>
            <a:r>
              <a:rPr sz="1867"/>
              <a:t>uit.no</a:t>
            </a:r>
          </a:p>
        </p:txBody>
      </p:sp>
      <p:sp>
        <p:nvSpPr>
          <p:cNvPr id="95" name="Slide Number"/>
          <p:cNvSpPr txBox="1">
            <a:spLocks noGrp="1"/>
          </p:cNvSpPr>
          <p:nvPr>
            <p:ph type="sldNum" sz="quarter" idx="2"/>
          </p:nvPr>
        </p:nvSpPr>
        <p:spPr>
          <a:xfrm>
            <a:off x="11067843" y="6369637"/>
            <a:ext cx="344002" cy="338554"/>
          </a:xfrm>
          <a:prstGeom prst="rect">
            <a:avLst/>
          </a:prstGeom>
        </p:spPr>
        <p:txBody>
          <a:bodyPr/>
          <a:lstStyle>
            <a:lvl1pPr algn="r">
              <a:defRPr sz="1600"/>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om">
    <p:spTree>
      <p:nvGrpSpPr>
        <p:cNvPr id="1" name=""/>
        <p:cNvGrpSpPr/>
        <p:nvPr/>
      </p:nvGrpSpPr>
      <p:grpSpPr>
        <a:xfrm>
          <a:off x="0" y="0"/>
          <a:ext cx="0" cy="0"/>
          <a:chOff x="0" y="0"/>
          <a:chExt cx="0" cy="0"/>
        </a:xfrm>
      </p:grpSpPr>
      <p:pic>
        <p:nvPicPr>
          <p:cNvPr id="113" name="image1.png" descr="image1.png"/>
          <p:cNvPicPr>
            <a:picLocks noChangeAspect="1"/>
          </p:cNvPicPr>
          <p:nvPr/>
        </p:nvPicPr>
        <p:blipFill>
          <a:blip r:embed="rId2"/>
          <a:stretch>
            <a:fillRect/>
          </a:stretch>
        </p:blipFill>
        <p:spPr>
          <a:xfrm>
            <a:off x="1" y="1"/>
            <a:ext cx="12188388" cy="6857999"/>
          </a:xfrm>
          <a:prstGeom prst="rect">
            <a:avLst/>
          </a:prstGeom>
          <a:ln w="12700">
            <a:miter lim="400000"/>
          </a:ln>
        </p:spPr>
      </p:pic>
      <p:sp>
        <p:nvSpPr>
          <p:cNvPr id="114"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115"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116"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pic>
        <p:nvPicPr>
          <p:cNvPr id="124" name="image1.png" descr="image1.png"/>
          <p:cNvPicPr>
            <a:picLocks noChangeAspect="1"/>
          </p:cNvPicPr>
          <p:nvPr/>
        </p:nvPicPr>
        <p:blipFill>
          <a:blip r:embed="rId2"/>
          <a:stretch>
            <a:fillRect/>
          </a:stretch>
        </p:blipFill>
        <p:spPr>
          <a:xfrm>
            <a:off x="1" y="1"/>
            <a:ext cx="12188388" cy="6857999"/>
          </a:xfrm>
          <a:prstGeom prst="rect">
            <a:avLst/>
          </a:prstGeom>
          <a:ln w="12700">
            <a:miter lim="400000"/>
          </a:ln>
        </p:spPr>
      </p:pic>
      <p:sp>
        <p:nvSpPr>
          <p:cNvPr id="125" name="Line"/>
          <p:cNvSpPr/>
          <p:nvPr/>
        </p:nvSpPr>
        <p:spPr>
          <a:xfrm>
            <a:off x="893732" y="1604966"/>
            <a:ext cx="10518109" cy="1"/>
          </a:xfrm>
          <a:prstGeom prst="line">
            <a:avLst/>
          </a:prstGeom>
          <a:ln w="12700">
            <a:solidFill>
              <a:srgbClr val="007396"/>
            </a:solidFill>
          </a:ln>
        </p:spPr>
        <p:txBody>
          <a:bodyPr lIns="60959" rIns="60959"/>
          <a:lstStyle/>
          <a:p>
            <a:endParaRPr sz="3200"/>
          </a:p>
        </p:txBody>
      </p:sp>
      <p:sp>
        <p:nvSpPr>
          <p:cNvPr id="126"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127"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128"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sp>
        <p:nvSpPr>
          <p:cNvPr id="129" name="Title Text"/>
          <p:cNvSpPr txBox="1">
            <a:spLocks noGrp="1"/>
          </p:cNvSpPr>
          <p:nvPr>
            <p:ph type="title"/>
          </p:nvPr>
        </p:nvSpPr>
        <p:spPr>
          <a:prstGeom prst="rect">
            <a:avLst/>
          </a:prstGeom>
        </p:spPr>
        <p:txBody>
          <a:bodyPr/>
          <a:lstStyle/>
          <a:p>
            <a:r>
              <a:t>Title Text</a:t>
            </a:r>
          </a:p>
        </p:txBody>
      </p:sp>
      <p:sp>
        <p:nvSpPr>
          <p:cNvPr id="130" name="Slide Number"/>
          <p:cNvSpPr txBox="1">
            <a:spLocks noGrp="1"/>
          </p:cNvSpPr>
          <p:nvPr>
            <p:ph type="sldNum" sz="quarter" idx="2"/>
          </p:nvPr>
        </p:nvSpPr>
        <p:spPr>
          <a:xfrm>
            <a:off x="11860702" y="6507442"/>
            <a:ext cx="302325" cy="29745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noProof="0"/>
              <a:t>Klikk for å redigere tittelstil</a:t>
            </a:r>
            <a:endParaRPr lang="en-US" noProof="0"/>
          </a:p>
        </p:txBody>
      </p:sp>
      <p:sp>
        <p:nvSpPr>
          <p:cNvPr id="3" name="Plassholder for innhold 2"/>
          <p:cNvSpPr>
            <a:spLocks noGrp="1"/>
          </p:cNvSpPr>
          <p:nvPr>
            <p:ph sz="half" idx="1"/>
          </p:nvPr>
        </p:nvSpPr>
        <p:spPr>
          <a:xfrm>
            <a:off x="893733" y="1837782"/>
            <a:ext cx="4946731"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5" name="Plassholder for dato 4"/>
          <p:cNvSpPr>
            <a:spLocks noGrp="1"/>
          </p:cNvSpPr>
          <p:nvPr>
            <p:ph type="dt" sz="half" idx="10"/>
          </p:nvPr>
        </p:nvSpPr>
        <p:spPr/>
        <p:txBody>
          <a:bodyPr/>
          <a:lstStyle/>
          <a:p>
            <a:fld id="{8DF9E8F3-4849-FA48-B4C8-2D894E979956}" type="datetimeFigureOut">
              <a:rPr lang="en-US" noProof="0" smtClean="0"/>
              <a:pPr/>
              <a:t>11/28/2022</a:t>
            </a:fld>
            <a:endParaRPr lang="en-US" noProof="0"/>
          </a:p>
        </p:txBody>
      </p:sp>
      <p:sp>
        <p:nvSpPr>
          <p:cNvPr id="6" name="Plassholder for bunntekst 5"/>
          <p:cNvSpPr>
            <a:spLocks noGrp="1"/>
          </p:cNvSpPr>
          <p:nvPr>
            <p:ph type="ftr" sz="quarter" idx="11"/>
          </p:nvPr>
        </p:nvSpPr>
        <p:spPr/>
        <p:txBody>
          <a:bodyPr/>
          <a:lstStyle/>
          <a:p>
            <a:endParaRPr lang="en-US" noProof="0"/>
          </a:p>
        </p:txBody>
      </p:sp>
      <p:sp>
        <p:nvSpPr>
          <p:cNvPr id="7" name="Plassholder for lysbildenummer 6"/>
          <p:cNvSpPr>
            <a:spLocks noGrp="1"/>
          </p:cNvSpPr>
          <p:nvPr>
            <p:ph type="sldNum" sz="quarter" idx="12"/>
          </p:nvPr>
        </p:nvSpPr>
        <p:spPr>
          <a:xfrm>
            <a:off x="11859752" y="6506598"/>
            <a:ext cx="302325" cy="297454"/>
          </a:xfrm>
        </p:spPr>
        <p:txBody>
          <a:bodyPr/>
          <a:lstStyle/>
          <a:p>
            <a:fld id="{48967F36-0B61-F749-ACDB-F36D75792314}" type="slidenum">
              <a:rPr lang="en-US" noProof="0" smtClean="0"/>
              <a:pPr/>
              <a:t>‹#›</a:t>
            </a:fld>
            <a:endParaRPr lang="en-US" noProof="0"/>
          </a:p>
        </p:txBody>
      </p:sp>
      <p:sp>
        <p:nvSpPr>
          <p:cNvPr id="8" name="Plassholder for innhold 2"/>
          <p:cNvSpPr>
            <a:spLocks noGrp="1"/>
          </p:cNvSpPr>
          <p:nvPr>
            <p:ph sz="half" idx="13"/>
          </p:nvPr>
        </p:nvSpPr>
        <p:spPr>
          <a:xfrm>
            <a:off x="6453824" y="1844417"/>
            <a:ext cx="4946731"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Tree>
    <p:extLst>
      <p:ext uri="{BB962C8B-B14F-4D97-AF65-F5344CB8AC3E}">
        <p14:creationId xmlns:p14="http://schemas.microsoft.com/office/powerpoint/2010/main" val="245363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add title</a:t>
            </a:r>
          </a:p>
        </p:txBody>
      </p:sp>
    </p:spTree>
    <p:extLst>
      <p:ext uri="{BB962C8B-B14F-4D97-AF65-F5344CB8AC3E}">
        <p14:creationId xmlns:p14="http://schemas.microsoft.com/office/powerpoint/2010/main" val="418764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34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a:t>Click the icon below to add a picture. Use crop to adjust the picture’s size and placement. A tutorial is available at uit.no/</a:t>
            </a:r>
            <a:r>
              <a:rPr lang="en-US" noProof="0" err="1"/>
              <a:t>profil</a:t>
            </a:r>
            <a:endParaRPr lang="en-US" noProof="0"/>
          </a:p>
        </p:txBody>
      </p:sp>
    </p:spTree>
    <p:extLst>
      <p:ext uri="{BB962C8B-B14F-4D97-AF65-F5344CB8AC3E}">
        <p14:creationId xmlns:p14="http://schemas.microsoft.com/office/powerpoint/2010/main" val="226782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81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a:t>Click to add title</a:t>
            </a:r>
          </a:p>
        </p:txBody>
      </p:sp>
    </p:spTree>
    <p:extLst>
      <p:ext uri="{BB962C8B-B14F-4D97-AF65-F5344CB8AC3E}">
        <p14:creationId xmlns:p14="http://schemas.microsoft.com/office/powerpoint/2010/main" val="1075264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11/28/2022</a:t>
            </a:fld>
            <a:endParaRPr lang="en-US"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add title</a:t>
            </a:r>
          </a:p>
        </p:txBody>
      </p:sp>
      <p:sp>
        <p:nvSpPr>
          <p:cNvPr id="9"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11/28/2022</a:t>
            </a:fld>
            <a:endParaRPr lang="en-US" noProof="0"/>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a:p>
        </p:txBody>
      </p:sp>
    </p:spTree>
    <p:extLst>
      <p:ext uri="{BB962C8B-B14F-4D97-AF65-F5344CB8AC3E}">
        <p14:creationId xmlns:p14="http://schemas.microsoft.com/office/powerpoint/2010/main" val="109761003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add title</a:t>
            </a:r>
          </a:p>
        </p:txBody>
      </p:sp>
      <p:sp>
        <p:nvSpPr>
          <p:cNvPr id="11"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11/28/2022</a:t>
            </a:fld>
            <a:endParaRPr lang="en-US" noProof="0"/>
          </a:p>
        </p:txBody>
      </p:sp>
      <p:sp>
        <p:nvSpPr>
          <p:cNvPr id="1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a:p>
        </p:txBody>
      </p:sp>
    </p:spTree>
    <p:extLst>
      <p:ext uri="{BB962C8B-B14F-4D97-AF65-F5344CB8AC3E}">
        <p14:creationId xmlns:p14="http://schemas.microsoft.com/office/powerpoint/2010/main" val="21886195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add title</a:t>
            </a:r>
          </a:p>
        </p:txBody>
      </p:sp>
      <p:sp>
        <p:nvSpPr>
          <p:cNvPr id="1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11/28/2022</a:t>
            </a:fld>
            <a:endParaRPr lang="en-US" noProof="0"/>
          </a:p>
        </p:txBody>
      </p:sp>
      <p:sp>
        <p:nvSpPr>
          <p:cNvPr id="1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1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a:p>
        </p:txBody>
      </p:sp>
    </p:spTree>
    <p:extLst>
      <p:ext uri="{BB962C8B-B14F-4D97-AF65-F5344CB8AC3E}">
        <p14:creationId xmlns:p14="http://schemas.microsoft.com/office/powerpoint/2010/main" val="28825434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72" r:id="rId4"/>
    <p:sldLayoutId id="2147483673"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493141"/>
            <a:ext cx="10515600" cy="1325563"/>
          </a:xfrm>
          <a:prstGeom prst="rect">
            <a:avLst/>
          </a:prstGeom>
        </p:spPr>
        <p:txBody>
          <a:bodyPr vert="horz" lIns="91440" tIns="45720" rIns="91440" bIns="45720" rtlCol="0" anchor="ctr">
            <a:normAutofit/>
          </a:bodyPr>
          <a:lstStyle/>
          <a:p>
            <a:r>
              <a:rPr lang="en-US" noProof="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11/28/2022</a:t>
            </a:fld>
            <a:endParaRPr lang="en-US"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a:p>
        </p:txBody>
      </p:sp>
      <p:pic>
        <p:nvPicPr>
          <p:cNvPr id="8" name="Content Placeholder 9">
            <a:extLst>
              <a:ext uri="{FF2B5EF4-FFF2-40B4-BE49-F238E27FC236}">
                <a16:creationId xmlns:a16="http://schemas.microsoft.com/office/drawing/2014/main" id="{7D0C98D7-1DBB-4E62-9DCA-016F087147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414" y="406977"/>
            <a:ext cx="1962732" cy="462667"/>
          </a:xfrm>
          <a:prstGeom prst="rect">
            <a:avLst/>
          </a:prstGeom>
        </p:spPr>
      </p:pic>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86" r:id="rId6"/>
    <p:sldLayoutId id="2147483687"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image1.png"/>
          <p:cNvPicPr>
            <a:picLocks noChangeAspect="1"/>
          </p:cNvPicPr>
          <p:nvPr/>
        </p:nvPicPr>
        <p:blipFill>
          <a:blip r:embed="rId9"/>
          <a:stretch>
            <a:fillRect/>
          </a:stretch>
        </p:blipFill>
        <p:spPr>
          <a:xfrm>
            <a:off x="1" y="1"/>
            <a:ext cx="12188388" cy="6857999"/>
          </a:xfrm>
          <a:prstGeom prst="rect">
            <a:avLst/>
          </a:prstGeom>
          <a:ln w="12700">
            <a:miter lim="400000"/>
          </a:ln>
        </p:spPr>
      </p:pic>
      <p:sp>
        <p:nvSpPr>
          <p:cNvPr id="3" name="Line"/>
          <p:cNvSpPr/>
          <p:nvPr/>
        </p:nvSpPr>
        <p:spPr>
          <a:xfrm>
            <a:off x="893732" y="1604966"/>
            <a:ext cx="10518109" cy="1"/>
          </a:xfrm>
          <a:prstGeom prst="line">
            <a:avLst/>
          </a:prstGeom>
          <a:ln w="12700">
            <a:solidFill>
              <a:srgbClr val="007396"/>
            </a:solidFill>
          </a:ln>
        </p:spPr>
        <p:txBody>
          <a:bodyPr lIns="60959" rIns="60959"/>
          <a:lstStyle/>
          <a:p>
            <a:endParaRPr sz="3200"/>
          </a:p>
        </p:txBody>
      </p:sp>
      <p:sp>
        <p:nvSpPr>
          <p:cNvPr id="4" name="Line"/>
          <p:cNvSpPr/>
          <p:nvPr/>
        </p:nvSpPr>
        <p:spPr>
          <a:xfrm flipH="1">
            <a:off x="11170093" y="4077273"/>
            <a:ext cx="1018275" cy="2780728"/>
          </a:xfrm>
          <a:prstGeom prst="line">
            <a:avLst/>
          </a:prstGeom>
          <a:ln w="25400">
            <a:solidFill>
              <a:srgbClr val="FFFFFF"/>
            </a:solidFill>
          </a:ln>
        </p:spPr>
        <p:txBody>
          <a:bodyPr lIns="60959" rIns="60959"/>
          <a:lstStyle/>
          <a:p>
            <a:endParaRPr sz="3200"/>
          </a:p>
        </p:txBody>
      </p:sp>
      <p:sp>
        <p:nvSpPr>
          <p:cNvPr id="5" name="Line"/>
          <p:cNvSpPr/>
          <p:nvPr/>
        </p:nvSpPr>
        <p:spPr>
          <a:xfrm flipH="1">
            <a:off x="9232981" y="5514143"/>
            <a:ext cx="2955395" cy="1343859"/>
          </a:xfrm>
          <a:prstGeom prst="line">
            <a:avLst/>
          </a:prstGeom>
          <a:ln w="25400">
            <a:solidFill>
              <a:srgbClr val="59BEC9">
                <a:alpha val="54118"/>
              </a:srgbClr>
            </a:solidFill>
          </a:ln>
        </p:spPr>
        <p:txBody>
          <a:bodyPr lIns="60959" rIns="60959"/>
          <a:lstStyle/>
          <a:p>
            <a:endParaRPr sz="3200"/>
          </a:p>
        </p:txBody>
      </p:sp>
      <p:sp>
        <p:nvSpPr>
          <p:cNvPr id="6" name="Line"/>
          <p:cNvSpPr/>
          <p:nvPr/>
        </p:nvSpPr>
        <p:spPr>
          <a:xfrm flipH="1">
            <a:off x="11578777" y="5308877"/>
            <a:ext cx="609601" cy="1549123"/>
          </a:xfrm>
          <a:prstGeom prst="line">
            <a:avLst/>
          </a:prstGeom>
          <a:ln w="19050">
            <a:solidFill>
              <a:srgbClr val="007396">
                <a:alpha val="60000"/>
              </a:srgbClr>
            </a:solidFill>
          </a:ln>
        </p:spPr>
        <p:txBody>
          <a:bodyPr lIns="60959" rIns="60959"/>
          <a:lstStyle/>
          <a:p>
            <a:endParaRPr sz="3200"/>
          </a:p>
        </p:txBody>
      </p:sp>
      <p:sp>
        <p:nvSpPr>
          <p:cNvPr id="7" name="Title Text"/>
          <p:cNvSpPr txBox="1">
            <a:spLocks noGrp="1"/>
          </p:cNvSpPr>
          <p:nvPr>
            <p:ph type="title"/>
          </p:nvPr>
        </p:nvSpPr>
        <p:spPr>
          <a:xfrm>
            <a:off x="893733" y="300207"/>
            <a:ext cx="10506823" cy="121692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8" name="Body Level One…"/>
          <p:cNvSpPr txBox="1">
            <a:spLocks noGrp="1"/>
          </p:cNvSpPr>
          <p:nvPr>
            <p:ph type="body" idx="1"/>
          </p:nvPr>
        </p:nvSpPr>
        <p:spPr>
          <a:xfrm>
            <a:off x="893732" y="1751182"/>
            <a:ext cx="10518112" cy="437498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2pPr marL="359999" indent="-179999">
              <a:buSzPct val="100000"/>
              <a:buFont typeface="Arial"/>
              <a:buChar char="•"/>
              <a:defRPr sz="1800"/>
            </a:lvl2pPr>
            <a:lvl3pPr marL="539999" indent="-179999">
              <a:buSzPct val="100000"/>
              <a:buFont typeface="Arial"/>
              <a:buChar char="-"/>
              <a:defRPr sz="1600"/>
            </a:lvl3pPr>
            <a:lvl4pPr marL="719999" indent="-180000">
              <a:buSzPct val="50000"/>
              <a:buFont typeface="Arial"/>
              <a:buChar char="‣"/>
              <a:defRPr sz="1500"/>
            </a:lvl4pPr>
            <a:lvl5pPr marL="900000" indent="-180000">
              <a:buSzPct val="50000"/>
              <a:buFont typeface="Arial"/>
              <a:buChar char="»"/>
              <a:defRPr sz="1400"/>
            </a:lvl5p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859752" y="6506597"/>
            <a:ext cx="302325" cy="297454"/>
          </a:xfrm>
          <a:prstGeom prst="rect">
            <a:avLst/>
          </a:prstGeom>
          <a:ln w="12700">
            <a:miter lim="400000"/>
          </a:ln>
        </p:spPr>
        <p:txBody>
          <a:bodyPr wrap="none" lIns="45719" rIns="45719" anchor="ctr">
            <a:spAutoFit/>
          </a:bodyPr>
          <a:lstStyle>
            <a:lvl1pPr algn="ctr">
              <a:defRPr sz="1333">
                <a:solidFill>
                  <a:srgbClr val="888888"/>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Lst>
  <p:transition spd="med"/>
  <p:txStyles>
    <p:titleStyle>
      <a:lvl1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1pPr>
      <a:lvl2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2pPr>
      <a:lvl3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3pPr>
      <a:lvl4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4pPr>
      <a:lvl5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5pPr>
      <a:lvl6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6pPr>
      <a:lvl7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7pPr>
      <a:lvl8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8pPr>
      <a:lvl9pPr marL="0" marR="0" indent="0" algn="l" defTabSz="609585" rtl="0" latinLnBrk="0">
        <a:lnSpc>
          <a:spcPct val="100000"/>
        </a:lnSpc>
        <a:spcBef>
          <a:spcPts val="0"/>
        </a:spcBef>
        <a:spcAft>
          <a:spcPts val="0"/>
        </a:spcAft>
        <a:buClrTx/>
        <a:buSzTx/>
        <a:buFontTx/>
        <a:buNone/>
        <a:tabLst/>
        <a:defRPr sz="3467" b="1" i="0" u="none" strike="noStrike" cap="none" spc="0" baseline="0">
          <a:ln>
            <a:noFill/>
          </a:ln>
          <a:solidFill>
            <a:srgbClr val="000000"/>
          </a:solidFill>
          <a:uFillTx/>
          <a:latin typeface="Arial"/>
          <a:ea typeface="Arial"/>
          <a:cs typeface="Arial"/>
          <a:sym typeface="Arial"/>
        </a:defRPr>
      </a:lvl9pPr>
    </p:titleStyle>
    <p:bodyStyle>
      <a:lvl1pPr marL="304792" marR="0" indent="-304792" algn="l" defTabSz="609585" latinLnBrk="0">
        <a:lnSpc>
          <a:spcPct val="100000"/>
        </a:lnSpc>
        <a:spcBef>
          <a:spcPts val="533"/>
        </a:spcBef>
        <a:spcAft>
          <a:spcPts val="0"/>
        </a:spcAft>
        <a:buClrTx/>
        <a:buSzPct val="75000"/>
        <a:buFontTx/>
        <a:buChar char="๏"/>
        <a:tabLst/>
        <a:defRPr sz="2667" b="0" i="0" u="none" strike="noStrike" cap="none" spc="0" baseline="0">
          <a:ln>
            <a:noFill/>
          </a:ln>
          <a:solidFill>
            <a:srgbClr val="000000"/>
          </a:solidFill>
          <a:uFillTx/>
          <a:latin typeface="Arial"/>
          <a:ea typeface="Arial"/>
          <a:cs typeface="Arial"/>
          <a:sym typeface="Arial"/>
        </a:defRPr>
      </a:lvl1pPr>
      <a:lvl2pPr marL="0" marR="0" indent="304792"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2pPr>
      <a:lvl3pPr marL="0" marR="0" indent="609585"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3pPr>
      <a:lvl4pPr marL="0" marR="0" indent="914377"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4pPr>
      <a:lvl5pPr marL="0" marR="0" indent="1219170"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5pPr>
      <a:lvl6pPr marL="0" marR="0" indent="1523962"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6pPr>
      <a:lvl7pPr marL="0" marR="0" indent="1828754"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7pPr>
      <a:lvl8pPr marL="0" marR="0" indent="2133547"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8pPr>
      <a:lvl9pPr marL="0" marR="0" indent="2438339" algn="l" defTabSz="609585" latinLnBrk="0">
        <a:lnSpc>
          <a:spcPct val="100000"/>
        </a:lnSpc>
        <a:spcBef>
          <a:spcPts val="533"/>
        </a:spcBef>
        <a:spcAft>
          <a:spcPts val="0"/>
        </a:spcAft>
        <a:buClrTx/>
        <a:buSzTx/>
        <a:buFontTx/>
        <a:buNone/>
        <a:tabLst/>
        <a:defRPr sz="2667" b="0" i="0" u="none" strike="noStrike" cap="none" spc="0" baseline="0">
          <a:ln>
            <a:noFill/>
          </a:ln>
          <a:solidFill>
            <a:srgbClr val="000000"/>
          </a:solidFill>
          <a:uFillTx/>
          <a:latin typeface="Arial"/>
          <a:ea typeface="Arial"/>
          <a:cs typeface="Arial"/>
          <a:sym typeface="Arial"/>
        </a:defRPr>
      </a:lvl9pPr>
    </p:bodyStyle>
    <p:otherStyle>
      <a:lvl1pPr marL="0" marR="0" indent="0"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1pPr>
      <a:lvl2pPr marL="0" marR="0" indent="609585"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2pPr>
      <a:lvl3pPr marL="0" marR="0" indent="1219170"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3pPr>
      <a:lvl4pPr marL="0" marR="0" indent="1828754"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4pPr>
      <a:lvl5pPr marL="0" marR="0" indent="2438339"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5pPr>
      <a:lvl6pPr marL="0" marR="0" indent="3047924"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6pPr>
      <a:lvl7pPr marL="0" marR="0" indent="3657509"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7pPr>
      <a:lvl8pPr marL="0" marR="0" indent="4267093"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8pPr>
      <a:lvl9pPr marL="0" marR="0" indent="4876678" algn="ctr" defTabSz="609585" latinLnBrk="0">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2.xml"/><Relationship Id="rId6" Type="http://schemas.openxmlformats.org/officeDocument/2006/relationships/image" Target="../media/image48.jpg"/><Relationship Id="rId5" Type="http://schemas.openxmlformats.org/officeDocument/2006/relationships/image" Target="cid:6F9EEF58-D6C4-49A5-9985-790628B3D57F-L0-001" TargetMode="Externa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g"/><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cid:6F9EEF58-D6C4-49A5-9985-790628B3D57F-L0-00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2.png"/><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707563184?embedded=true&amp;source=vimeo_logo&amp;owner=92010149" TargetMode="External"/><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hyperlink" Target="https://vimeo.com/874513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r="-5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4464" y="1130778"/>
            <a:ext cx="6012000" cy="1811813"/>
          </a:xfrm>
        </p:spPr>
        <p:txBody>
          <a:bodyPr/>
          <a:lstStyle/>
          <a:p>
            <a:r>
              <a:rPr lang="en-US"/>
              <a:t>Building logistics competence in the Arctic</a:t>
            </a:r>
            <a:br>
              <a:rPr lang="en-US"/>
            </a:br>
            <a:endParaRPr lang="en-US">
              <a:cs typeface="Arial"/>
            </a:endParaRPr>
          </a:p>
        </p:txBody>
      </p:sp>
      <p:sp>
        <p:nvSpPr>
          <p:cNvPr id="4" name="Subtitle 3"/>
          <p:cNvSpPr>
            <a:spLocks noGrp="1"/>
          </p:cNvSpPr>
          <p:nvPr>
            <p:ph type="subTitle" idx="1"/>
          </p:nvPr>
        </p:nvSpPr>
        <p:spPr>
          <a:xfrm>
            <a:off x="1054464" y="3824788"/>
            <a:ext cx="6586627" cy="2429144"/>
          </a:xfrm>
        </p:spPr>
        <p:txBody>
          <a:bodyPr>
            <a:normAutofit/>
          </a:bodyPr>
          <a:lstStyle/>
          <a:p>
            <a:r>
              <a:rPr lang="nb-NO" i="1" dirty="0" err="1">
                <a:ea typeface="+mn-lt"/>
                <a:cs typeface="+mn-lt"/>
              </a:rPr>
              <a:t>Technological</a:t>
            </a:r>
            <a:r>
              <a:rPr lang="nb-NO" i="1" dirty="0">
                <a:ea typeface="+mn-lt"/>
                <a:cs typeface="+mn-lt"/>
              </a:rPr>
              <a:t> </a:t>
            </a:r>
            <a:r>
              <a:rPr lang="nb-NO" i="1" dirty="0" err="1">
                <a:ea typeface="+mn-lt"/>
                <a:cs typeface="+mn-lt"/>
              </a:rPr>
              <a:t>Competence</a:t>
            </a:r>
            <a:r>
              <a:rPr lang="nb-NO" i="1" dirty="0">
                <a:ea typeface="+mn-lt"/>
                <a:cs typeface="+mn-lt"/>
              </a:rPr>
              <a:t> Center for Arctic </a:t>
            </a:r>
            <a:r>
              <a:rPr lang="nb-NO" i="1" dirty="0" err="1">
                <a:ea typeface="+mn-lt"/>
                <a:cs typeface="+mn-lt"/>
              </a:rPr>
              <a:t>Logistics</a:t>
            </a:r>
            <a:r>
              <a:rPr lang="nb-NO" i="1" dirty="0">
                <a:ea typeface="+mn-lt"/>
                <a:cs typeface="+mn-lt"/>
              </a:rPr>
              <a:t> Operations (</a:t>
            </a:r>
            <a:r>
              <a:rPr lang="nb-NO" i="1" dirty="0" err="1">
                <a:ea typeface="+mn-lt"/>
                <a:cs typeface="+mn-lt"/>
              </a:rPr>
              <a:t>ArcLog</a:t>
            </a:r>
            <a:r>
              <a:rPr lang="nb-NO" i="1" dirty="0">
                <a:ea typeface="+mn-lt"/>
                <a:cs typeface="+mn-lt"/>
              </a:rPr>
              <a:t>)</a:t>
            </a:r>
            <a:endParaRPr lang="en-US" dirty="0"/>
          </a:p>
          <a:p>
            <a:r>
              <a:rPr lang="nb-NO" i="1" dirty="0" err="1"/>
              <a:t>Faculty</a:t>
            </a:r>
            <a:r>
              <a:rPr lang="nb-NO" i="1" dirty="0"/>
              <a:t> </a:t>
            </a:r>
            <a:r>
              <a:rPr lang="nb-NO" i="1" dirty="0" err="1"/>
              <a:t>of</a:t>
            </a:r>
            <a:r>
              <a:rPr lang="nb-NO" i="1" dirty="0"/>
              <a:t> Engineering Science and Technology</a:t>
            </a:r>
            <a:endParaRPr lang="nb-NO" i="1" dirty="0">
              <a:cs typeface="Arial"/>
            </a:endParaRPr>
          </a:p>
          <a:p>
            <a:r>
              <a:rPr lang="nb-NO" i="1" dirty="0"/>
              <a:t>UiT The Arctic </a:t>
            </a:r>
            <a:r>
              <a:rPr lang="nb-NO" i="1" dirty="0" err="1"/>
              <a:t>University</a:t>
            </a:r>
            <a:r>
              <a:rPr lang="nb-NO" i="1" dirty="0"/>
              <a:t> </a:t>
            </a:r>
            <a:r>
              <a:rPr lang="nb-NO" i="1" dirty="0" err="1"/>
              <a:t>of</a:t>
            </a:r>
            <a:r>
              <a:rPr lang="nb-NO" i="1" dirty="0"/>
              <a:t> Norway </a:t>
            </a:r>
            <a:endParaRPr lang="nb-NO" i="1" dirty="0">
              <a:cs typeface="Arial"/>
            </a:endParaRPr>
          </a:p>
          <a:p>
            <a:r>
              <a:rPr lang="nb-NO" i="1" dirty="0">
                <a:ea typeface="+mn-lt"/>
                <a:cs typeface="+mn-lt"/>
              </a:rPr>
              <a:t>Lodve Langes Gate 2, 8514 Narvik </a:t>
            </a:r>
            <a:endParaRPr lang="en-US" dirty="0">
              <a:ea typeface="+mn-lt"/>
              <a:cs typeface="+mn-lt"/>
            </a:endParaRPr>
          </a:p>
          <a:p>
            <a:r>
              <a:rPr lang="nb-NO" i="1" dirty="0">
                <a:ea typeface="+mn-lt"/>
                <a:cs typeface="+mn-lt"/>
              </a:rPr>
              <a:t>Norway </a:t>
            </a:r>
            <a:endParaRPr lang="nb-NO" dirty="0"/>
          </a:p>
          <a:p>
            <a:r>
              <a:rPr lang="nb-NO" i="1" dirty="0"/>
              <a:t>	</a:t>
            </a:r>
            <a:endParaRPr lang="nb-NO" i="1" dirty="0">
              <a:cs typeface="Arial"/>
            </a:endParaRPr>
          </a:p>
        </p:txBody>
      </p:sp>
      <p:pic>
        <p:nvPicPr>
          <p:cNvPr id="18" name="Picture Placeholder 17">
            <a:extLst>
              <a:ext uri="{FF2B5EF4-FFF2-40B4-BE49-F238E27FC236}">
                <a16:creationId xmlns:a16="http://schemas.microsoft.com/office/drawing/2014/main" id="{7EB68258-289D-4B77-B33F-8310AAF056B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5417" r="15417"/>
          <a:stretch>
            <a:fillRect/>
          </a:stretch>
        </p:blipFill>
        <p:spPr>
          <a:xfrm>
            <a:off x="7321506" y="0"/>
            <a:ext cx="4870494" cy="6858000"/>
          </a:xfrm>
        </p:spPr>
      </p:pic>
      <p:pic>
        <p:nvPicPr>
          <p:cNvPr id="1026" name="Picture 2">
            <a:extLst>
              <a:ext uri="{FF2B5EF4-FFF2-40B4-BE49-F238E27FC236}">
                <a16:creationId xmlns:a16="http://schemas.microsoft.com/office/drawing/2014/main" id="{316553D4-DCD5-DBA3-B520-4759CB630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863" y="125095"/>
            <a:ext cx="5133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099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B464-4671-885A-E799-5A71F30D4BA6}"/>
              </a:ext>
            </a:extLst>
          </p:cNvPr>
          <p:cNvSpPr>
            <a:spLocks noGrp="1"/>
          </p:cNvSpPr>
          <p:nvPr>
            <p:ph type="title"/>
          </p:nvPr>
        </p:nvSpPr>
        <p:spPr/>
        <p:txBody>
          <a:bodyPr/>
          <a:lstStyle/>
          <a:p>
            <a:r>
              <a:rPr lang="en-US">
                <a:cs typeface="Arial"/>
              </a:rPr>
              <a:t>Some of our current projects</a:t>
            </a:r>
            <a:endParaRPr lang="en-US"/>
          </a:p>
        </p:txBody>
      </p:sp>
      <p:sp>
        <p:nvSpPr>
          <p:cNvPr id="3" name="Content Placeholder 2">
            <a:extLst>
              <a:ext uri="{FF2B5EF4-FFF2-40B4-BE49-F238E27FC236}">
                <a16:creationId xmlns:a16="http://schemas.microsoft.com/office/drawing/2014/main" id="{1C584F67-7558-0C13-74F7-896B10D3B4A7}"/>
              </a:ext>
            </a:extLst>
          </p:cNvPr>
          <p:cNvSpPr>
            <a:spLocks noGrp="1"/>
          </p:cNvSpPr>
          <p:nvPr>
            <p:ph idx="1"/>
          </p:nvPr>
        </p:nvSpPr>
        <p:spPr/>
        <p:txBody>
          <a:bodyPr vert="horz" lIns="91440" tIns="45720" rIns="91440" bIns="45720" rtlCol="0" anchor="t">
            <a:normAutofit/>
          </a:bodyPr>
          <a:lstStyle/>
          <a:p>
            <a:endParaRPr lang="en-US" dirty="0">
              <a:cs typeface="Arial"/>
            </a:endParaRPr>
          </a:p>
          <a:p>
            <a:r>
              <a:rPr lang="en-US" dirty="0">
                <a:cs typeface="Arial"/>
              </a:rPr>
              <a:t>TRINITY</a:t>
            </a:r>
          </a:p>
          <a:p>
            <a:r>
              <a:rPr lang="en-US" dirty="0">
                <a:cs typeface="Arial"/>
              </a:rPr>
              <a:t>I2P</a:t>
            </a:r>
          </a:p>
          <a:p>
            <a:r>
              <a:rPr lang="en-US" dirty="0" err="1">
                <a:cs typeface="Arial"/>
              </a:rPr>
              <a:t>RoboDemo</a:t>
            </a:r>
            <a:endParaRPr lang="en-US" dirty="0">
              <a:cs typeface="Arial"/>
            </a:endParaRPr>
          </a:p>
          <a:p>
            <a:r>
              <a:rPr lang="en-US" dirty="0">
                <a:cs typeface="Arial"/>
              </a:rPr>
              <a:t>GLOW2.0</a:t>
            </a:r>
          </a:p>
          <a:p>
            <a:r>
              <a:rPr lang="en-US" dirty="0" err="1">
                <a:cs typeface="Arial"/>
              </a:rPr>
              <a:t>IDiD</a:t>
            </a:r>
            <a:r>
              <a:rPr lang="en-US" dirty="0">
                <a:cs typeface="Arial"/>
              </a:rPr>
              <a:t> – implementation of DED AM in future manufacturing</a:t>
            </a:r>
          </a:p>
        </p:txBody>
      </p:sp>
    </p:spTree>
    <p:extLst>
      <p:ext uri="{BB962C8B-B14F-4D97-AF65-F5344CB8AC3E}">
        <p14:creationId xmlns:p14="http://schemas.microsoft.com/office/powerpoint/2010/main" val="3600240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1F43-04EB-9A78-2DB6-E180AFF5D93C}"/>
              </a:ext>
            </a:extLst>
          </p:cNvPr>
          <p:cNvSpPr>
            <a:spLocks noGrp="1"/>
          </p:cNvSpPr>
          <p:nvPr>
            <p:ph type="title"/>
          </p:nvPr>
        </p:nvSpPr>
        <p:spPr/>
        <p:txBody>
          <a:bodyPr/>
          <a:lstStyle/>
          <a:p>
            <a:r>
              <a:rPr lang="nb-NO" dirty="0"/>
              <a:t>TRINITY – EU </a:t>
            </a:r>
            <a:r>
              <a:rPr lang="nb-NO" dirty="0" err="1"/>
              <a:t>funded</a:t>
            </a:r>
            <a:endParaRPr lang="nb-NO" dirty="0"/>
          </a:p>
        </p:txBody>
      </p:sp>
      <p:pic>
        <p:nvPicPr>
          <p:cNvPr id="4" name="Picture 3">
            <a:extLst>
              <a:ext uri="{FF2B5EF4-FFF2-40B4-BE49-F238E27FC236}">
                <a16:creationId xmlns:a16="http://schemas.microsoft.com/office/drawing/2014/main" id="{D49BF16B-3ADA-AF1D-B491-CF078381DFDB}"/>
              </a:ext>
            </a:extLst>
          </p:cNvPr>
          <p:cNvPicPr>
            <a:picLocks noChangeAspect="1"/>
          </p:cNvPicPr>
          <p:nvPr/>
        </p:nvPicPr>
        <p:blipFill>
          <a:blip r:embed="rId2"/>
          <a:stretch>
            <a:fillRect/>
          </a:stretch>
        </p:blipFill>
        <p:spPr>
          <a:xfrm>
            <a:off x="838200" y="2559017"/>
            <a:ext cx="10658475" cy="3419475"/>
          </a:xfrm>
          <a:prstGeom prst="rect">
            <a:avLst/>
          </a:prstGeom>
        </p:spPr>
      </p:pic>
    </p:spTree>
    <p:extLst>
      <p:ext uri="{BB962C8B-B14F-4D97-AF65-F5344CB8AC3E}">
        <p14:creationId xmlns:p14="http://schemas.microsoft.com/office/powerpoint/2010/main" val="100169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76CC-2D92-CD66-2CB2-E6465AAD14EA}"/>
              </a:ext>
            </a:extLst>
          </p:cNvPr>
          <p:cNvSpPr>
            <a:spLocks noGrp="1"/>
          </p:cNvSpPr>
          <p:nvPr>
            <p:ph type="title"/>
          </p:nvPr>
        </p:nvSpPr>
        <p:spPr/>
        <p:txBody>
          <a:bodyPr/>
          <a:lstStyle/>
          <a:p>
            <a:r>
              <a:rPr lang="nb-NO" dirty="0"/>
              <a:t>TRINITY – EU </a:t>
            </a:r>
            <a:r>
              <a:rPr lang="nb-NO" dirty="0" err="1"/>
              <a:t>funded</a:t>
            </a:r>
            <a:endParaRPr lang="nb-NO" dirty="0"/>
          </a:p>
        </p:txBody>
      </p:sp>
      <p:pic>
        <p:nvPicPr>
          <p:cNvPr id="4" name="Picture 3">
            <a:extLst>
              <a:ext uri="{FF2B5EF4-FFF2-40B4-BE49-F238E27FC236}">
                <a16:creationId xmlns:a16="http://schemas.microsoft.com/office/drawing/2014/main" id="{1F0BD90C-251A-51DF-E1F0-902451FF0D15}"/>
              </a:ext>
            </a:extLst>
          </p:cNvPr>
          <p:cNvPicPr>
            <a:picLocks noChangeAspect="1"/>
          </p:cNvPicPr>
          <p:nvPr/>
        </p:nvPicPr>
        <p:blipFill>
          <a:blip r:embed="rId2"/>
          <a:stretch>
            <a:fillRect/>
          </a:stretch>
        </p:blipFill>
        <p:spPr>
          <a:xfrm>
            <a:off x="0" y="2015937"/>
            <a:ext cx="12192000" cy="4120669"/>
          </a:xfrm>
          <a:prstGeom prst="rect">
            <a:avLst/>
          </a:prstGeom>
        </p:spPr>
      </p:pic>
    </p:spTree>
    <p:extLst>
      <p:ext uri="{BB962C8B-B14F-4D97-AF65-F5344CB8AC3E}">
        <p14:creationId xmlns:p14="http://schemas.microsoft.com/office/powerpoint/2010/main" val="253403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p:txBody>
          <a:bodyPr/>
          <a:lstStyle/>
          <a:p>
            <a:r>
              <a:rPr lang="en-US">
                <a:cs typeface="Arial"/>
              </a:rPr>
              <a:t>Current PhD project</a:t>
            </a:r>
            <a:endParaRPr lang="en-US"/>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idx="1"/>
          </p:nvPr>
        </p:nvSpPr>
        <p:spPr>
          <a:xfrm>
            <a:off x="838200" y="1538078"/>
            <a:ext cx="10990052" cy="4638885"/>
          </a:xfrm>
        </p:spPr>
        <p:txBody>
          <a:bodyPr vert="horz" lIns="91440" tIns="45720" rIns="91440" bIns="45720" rtlCol="0" anchor="t">
            <a:normAutofit/>
          </a:bodyPr>
          <a:lstStyle/>
          <a:p>
            <a:pPr marL="0" indent="0">
              <a:buNone/>
            </a:pPr>
            <a:r>
              <a:rPr lang="en-GB">
                <a:ea typeface="+mn-lt"/>
                <a:cs typeface="+mn-lt"/>
              </a:rPr>
              <a:t>1. Framing disrupting technologies for sustainable agile manufacturing logistics</a:t>
            </a:r>
            <a:endParaRPr lang="en-US">
              <a:ea typeface="+mn-lt"/>
              <a:cs typeface="+mn-lt"/>
            </a:endParaRPr>
          </a:p>
          <a:p>
            <a:pPr marL="0" indent="0">
              <a:buNone/>
            </a:pPr>
            <a:endParaRPr lang="en-GB">
              <a:cs typeface="Arial" panose="020B0604020202020204"/>
            </a:endParaRPr>
          </a:p>
        </p:txBody>
      </p:sp>
      <p:pic>
        <p:nvPicPr>
          <p:cNvPr id="4" name="Picture 4" descr="Chart, histogram&#10;&#10;Description automatically generated">
            <a:extLst>
              <a:ext uri="{FF2B5EF4-FFF2-40B4-BE49-F238E27FC236}">
                <a16:creationId xmlns:a16="http://schemas.microsoft.com/office/drawing/2014/main" id="{C30A72B3-CE88-05D8-DBFF-5CB309C813F2}"/>
              </a:ext>
            </a:extLst>
          </p:cNvPr>
          <p:cNvPicPr>
            <a:picLocks noChangeAspect="1"/>
          </p:cNvPicPr>
          <p:nvPr/>
        </p:nvPicPr>
        <p:blipFill>
          <a:blip r:embed="rId2"/>
          <a:stretch>
            <a:fillRect/>
          </a:stretch>
        </p:blipFill>
        <p:spPr>
          <a:xfrm>
            <a:off x="6334664" y="3548472"/>
            <a:ext cx="5863086" cy="3312261"/>
          </a:xfrm>
          <a:prstGeom prst="rect">
            <a:avLst/>
          </a:prstGeom>
        </p:spPr>
      </p:pic>
      <p:pic>
        <p:nvPicPr>
          <p:cNvPr id="5" name="Picture 4" descr="Diagram&#10;&#10;Description automatically generated">
            <a:extLst>
              <a:ext uri="{FF2B5EF4-FFF2-40B4-BE49-F238E27FC236}">
                <a16:creationId xmlns:a16="http://schemas.microsoft.com/office/drawing/2014/main" id="{7E924AEE-3243-59E5-DF14-70AC05D0525C}"/>
              </a:ext>
            </a:extLst>
          </p:cNvPr>
          <p:cNvPicPr>
            <a:picLocks noChangeAspect="1"/>
          </p:cNvPicPr>
          <p:nvPr/>
        </p:nvPicPr>
        <p:blipFill>
          <a:blip r:embed="rId3"/>
          <a:stretch>
            <a:fillRect/>
          </a:stretch>
        </p:blipFill>
        <p:spPr>
          <a:xfrm>
            <a:off x="2616" y="2878361"/>
            <a:ext cx="6735736" cy="3454499"/>
          </a:xfrm>
          <a:prstGeom prst="rect">
            <a:avLst/>
          </a:prstGeom>
        </p:spPr>
      </p:pic>
      <p:sp>
        <p:nvSpPr>
          <p:cNvPr id="6" name="TextBox 2">
            <a:extLst>
              <a:ext uri="{FF2B5EF4-FFF2-40B4-BE49-F238E27FC236}">
                <a16:creationId xmlns:a16="http://schemas.microsoft.com/office/drawing/2014/main" id="{EFB1100C-C24D-AA47-02CA-E6FAB9E200A1}"/>
              </a:ext>
            </a:extLst>
          </p:cNvPr>
          <p:cNvSpPr txBox="1"/>
          <p:nvPr/>
        </p:nvSpPr>
        <p:spPr>
          <a:xfrm>
            <a:off x="5417" y="6505952"/>
            <a:ext cx="609731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Source: Modular Production with Bio-Based Resources in a Decentral Production Network. </a:t>
            </a:r>
            <a:r>
              <a:rPr kumimoji="0" lang="nb-NO" sz="1000" b="0" i="0" u="none" strike="noStrike" kern="1200" cap="none" spc="0" normalizeH="0" baseline="0" noProof="0">
                <a:ln>
                  <a:noFill/>
                </a:ln>
                <a:solidFill>
                  <a:prstClr val="black"/>
                </a:solidFill>
                <a:effectLst/>
                <a:uLnTx/>
                <a:uFillTx/>
                <a:latin typeface="Arial" panose="020B0604020202020204"/>
                <a:ea typeface="+mn-ea"/>
                <a:cs typeface="+mn-cs"/>
              </a:rPr>
              <a:t>Marco </a:t>
            </a:r>
            <a:r>
              <a:rPr kumimoji="0" lang="nb-NO" sz="1000" b="0" i="0" u="none" strike="noStrike" kern="1200" cap="none" spc="0" normalizeH="0" baseline="0" noProof="0" err="1">
                <a:ln>
                  <a:noFill/>
                </a:ln>
                <a:solidFill>
                  <a:prstClr val="black"/>
                </a:solidFill>
                <a:effectLst/>
                <a:uLnTx/>
                <a:uFillTx/>
                <a:latin typeface="Arial" panose="020B0604020202020204"/>
                <a:ea typeface="+mn-ea"/>
                <a:cs typeface="+mn-cs"/>
              </a:rPr>
              <a:t>Finkbeiner</a:t>
            </a:r>
            <a:endParaRPr kumimoji="0" lang="nb-NO"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8" name="Рисунок 2" descr="Icon&#10;&#10;Description automatically generated">
            <a:extLst>
              <a:ext uri="{FF2B5EF4-FFF2-40B4-BE49-F238E27FC236}">
                <a16:creationId xmlns:a16="http://schemas.microsoft.com/office/drawing/2014/main" id="{12DB3CBC-6492-E74D-9CED-DCBAC5B41693}"/>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848535" y="1811364"/>
            <a:ext cx="2340256" cy="1934236"/>
          </a:xfrm>
          <a:prstGeom prst="rect">
            <a:avLst/>
          </a:prstGeom>
          <a:noFill/>
          <a:ln>
            <a:noFill/>
          </a:ln>
        </p:spPr>
      </p:pic>
      <p:sp>
        <p:nvSpPr>
          <p:cNvPr id="10" name="object 3">
            <a:extLst>
              <a:ext uri="{FF2B5EF4-FFF2-40B4-BE49-F238E27FC236}">
                <a16:creationId xmlns:a16="http://schemas.microsoft.com/office/drawing/2014/main" id="{C8E09905-76EE-F57B-78E9-E6F8FCFA1DCC}"/>
              </a:ext>
            </a:extLst>
          </p:cNvPr>
          <p:cNvSpPr/>
          <p:nvPr/>
        </p:nvSpPr>
        <p:spPr>
          <a:xfrm>
            <a:off x="9696277" y="20027"/>
            <a:ext cx="2382327" cy="1786026"/>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5616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sz="half" idx="1"/>
          </p:nvPr>
        </p:nvSpPr>
        <p:spPr>
          <a:xfrm>
            <a:off x="838200" y="1581210"/>
            <a:ext cx="9020354" cy="1217074"/>
          </a:xfrm>
        </p:spPr>
        <p:txBody>
          <a:bodyPr vert="horz" lIns="91440" tIns="45720" rIns="91440" bIns="45720" rtlCol="0" anchor="t">
            <a:normAutofit/>
          </a:bodyPr>
          <a:lstStyle/>
          <a:p>
            <a:pPr marL="0" indent="0">
              <a:buNone/>
            </a:pPr>
            <a:r>
              <a:rPr lang="en-GB"/>
              <a:t>1. Framing disrupting technologies for sustainable agile manufacturing logistics</a:t>
            </a:r>
            <a:endParaRPr lang="en-US"/>
          </a:p>
          <a:p>
            <a:pPr marL="0" indent="0">
              <a:buNone/>
            </a:pPr>
            <a:endParaRPr lang="en-GB">
              <a:cs typeface="Arial"/>
            </a:endParaRPr>
          </a:p>
          <a:p>
            <a:pPr marL="0" indent="0">
              <a:buNone/>
            </a:pPr>
            <a:endParaRPr lang="en-GB">
              <a:cs typeface="Arial"/>
            </a:endParaRPr>
          </a:p>
        </p:txBody>
      </p:sp>
      <p:sp>
        <p:nvSpPr>
          <p:cNvPr id="8" name="TextBox 7">
            <a:extLst>
              <a:ext uri="{FF2B5EF4-FFF2-40B4-BE49-F238E27FC236}">
                <a16:creationId xmlns:a16="http://schemas.microsoft.com/office/drawing/2014/main" id="{32788B72-DCC5-BE77-A5E9-9CE7616F4EC4}"/>
              </a:ext>
            </a:extLst>
          </p:cNvPr>
          <p:cNvSpPr txBox="1"/>
          <p:nvPr/>
        </p:nvSpPr>
        <p:spPr>
          <a:xfrm>
            <a:off x="7178902" y="6139850"/>
            <a:ext cx="4848908" cy="535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bject 3">
            <a:extLst>
              <a:ext uri="{FF2B5EF4-FFF2-40B4-BE49-F238E27FC236}">
                <a16:creationId xmlns:a16="http://schemas.microsoft.com/office/drawing/2014/main" id="{7871D796-5CFF-D55A-C883-405588411CA2}"/>
              </a:ext>
            </a:extLst>
          </p:cNvPr>
          <p:cNvSpPr/>
          <p:nvPr/>
        </p:nvSpPr>
        <p:spPr>
          <a:xfrm>
            <a:off x="9696277" y="20027"/>
            <a:ext cx="2382327" cy="1786026"/>
          </a:xfrm>
          <a:prstGeom prst="rect">
            <a:avLst/>
          </a:prstGeom>
          <a:blipFill>
            <a:blip r:embed="rId2" cstate="print"/>
            <a:stretch>
              <a:fillRect/>
            </a:stretch>
          </a:blipFill>
        </p:spPr>
        <p:txBody>
          <a:bodyPr wrap="square" lIns="0" tIns="0" rIns="0" bIns="0" rtlCol="0"/>
          <a:lstStyle/>
          <a:p>
            <a:endParaRPr/>
          </a:p>
        </p:txBody>
      </p:sp>
      <p:pic>
        <p:nvPicPr>
          <p:cNvPr id="5" name="Рисунок 2" descr="Icon&#10;&#10;Description automatically generated">
            <a:extLst>
              <a:ext uri="{FF2B5EF4-FFF2-40B4-BE49-F238E27FC236}">
                <a16:creationId xmlns:a16="http://schemas.microsoft.com/office/drawing/2014/main" id="{A1ACCE90-B54A-3CEE-CA75-936F5BC23D1C}"/>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848535" y="1811364"/>
            <a:ext cx="2340256" cy="1934236"/>
          </a:xfrm>
          <a:prstGeom prst="rect">
            <a:avLst/>
          </a:prstGeom>
          <a:noFill/>
          <a:ln>
            <a:noFill/>
          </a:ln>
        </p:spPr>
      </p:pic>
      <p:pic>
        <p:nvPicPr>
          <p:cNvPr id="11" name="Picture 11" descr="Timeline&#10;&#10;Description automatically generated">
            <a:extLst>
              <a:ext uri="{FF2B5EF4-FFF2-40B4-BE49-F238E27FC236}">
                <a16:creationId xmlns:a16="http://schemas.microsoft.com/office/drawing/2014/main" id="{D5515878-AF01-DF03-467F-AD6BDCE5EA27}"/>
              </a:ext>
            </a:extLst>
          </p:cNvPr>
          <p:cNvPicPr>
            <a:picLocks noChangeAspect="1"/>
          </p:cNvPicPr>
          <p:nvPr/>
        </p:nvPicPr>
        <p:blipFill>
          <a:blip r:embed="rId5"/>
          <a:stretch>
            <a:fillRect/>
          </a:stretch>
        </p:blipFill>
        <p:spPr>
          <a:xfrm>
            <a:off x="540590" y="2556525"/>
            <a:ext cx="6208143" cy="4117213"/>
          </a:xfrm>
          <a:prstGeom prst="rect">
            <a:avLst/>
          </a:prstGeom>
        </p:spPr>
      </p:pic>
      <p:sp>
        <p:nvSpPr>
          <p:cNvPr id="12" name="TextBox 11">
            <a:extLst>
              <a:ext uri="{FF2B5EF4-FFF2-40B4-BE49-F238E27FC236}">
                <a16:creationId xmlns:a16="http://schemas.microsoft.com/office/drawing/2014/main" id="{7499DA36-61AD-8B53-51A8-2B09EC63433A}"/>
              </a:ext>
            </a:extLst>
          </p:cNvPr>
          <p:cNvSpPr txBox="1"/>
          <p:nvPr/>
        </p:nvSpPr>
        <p:spPr>
          <a:xfrm>
            <a:off x="838906" y="6491674"/>
            <a:ext cx="49081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Published in GTSD 2022 , Springer</a:t>
            </a:r>
            <a:endParaRPr lang="en-US"/>
          </a:p>
        </p:txBody>
      </p:sp>
      <p:pic>
        <p:nvPicPr>
          <p:cNvPr id="13" name="Picture 13" descr="Chart, pie chart&#10;&#10;Description automatically generated">
            <a:extLst>
              <a:ext uri="{FF2B5EF4-FFF2-40B4-BE49-F238E27FC236}">
                <a16:creationId xmlns:a16="http://schemas.microsoft.com/office/drawing/2014/main" id="{B478AF78-1E44-1482-CE6B-B71BD0DE4200}"/>
              </a:ext>
            </a:extLst>
          </p:cNvPr>
          <p:cNvPicPr>
            <a:picLocks noChangeAspect="1"/>
          </p:cNvPicPr>
          <p:nvPr/>
        </p:nvPicPr>
        <p:blipFill>
          <a:blip r:embed="rId6"/>
          <a:stretch>
            <a:fillRect/>
          </a:stretch>
        </p:blipFill>
        <p:spPr>
          <a:xfrm>
            <a:off x="6737230" y="3058810"/>
            <a:ext cx="4626633" cy="3357055"/>
          </a:xfrm>
          <a:prstGeom prst="rect">
            <a:avLst/>
          </a:prstGeom>
        </p:spPr>
      </p:pic>
      <p:sp>
        <p:nvSpPr>
          <p:cNvPr id="14" name="TextBox 13">
            <a:extLst>
              <a:ext uri="{FF2B5EF4-FFF2-40B4-BE49-F238E27FC236}">
                <a16:creationId xmlns:a16="http://schemas.microsoft.com/office/drawing/2014/main" id="{42E04E2F-7C82-74B6-9B59-4B790493747D}"/>
              </a:ext>
            </a:extLst>
          </p:cNvPr>
          <p:cNvSpPr txBox="1"/>
          <p:nvPr/>
        </p:nvSpPr>
        <p:spPr>
          <a:xfrm>
            <a:off x="7121811" y="6491673"/>
            <a:ext cx="49081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89AF9AE5-CB48-EA40-7E25-F9B69B59DFA4}"/>
              </a:ext>
            </a:extLst>
          </p:cNvPr>
          <p:cNvSpPr txBox="1"/>
          <p:nvPr/>
        </p:nvSpPr>
        <p:spPr>
          <a:xfrm>
            <a:off x="6963661" y="6405410"/>
            <a:ext cx="49081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L. </a:t>
            </a:r>
            <a:r>
              <a:rPr lang="en-US" err="1">
                <a:ea typeface="+mn-lt"/>
                <a:cs typeface="+mn-lt"/>
              </a:rPr>
              <a:t>Cherdo</a:t>
            </a:r>
            <a:r>
              <a:rPr lang="en-US">
                <a:ea typeface="+mn-lt"/>
                <a:cs typeface="+mn-lt"/>
              </a:rPr>
              <a:t>, “Best metal 3D printers in 2022</a:t>
            </a:r>
          </a:p>
        </p:txBody>
      </p:sp>
    </p:spTree>
    <p:extLst>
      <p:ext uri="{BB962C8B-B14F-4D97-AF65-F5344CB8AC3E}">
        <p14:creationId xmlns:p14="http://schemas.microsoft.com/office/powerpoint/2010/main" val="196003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sz="half" idx="1"/>
          </p:nvPr>
        </p:nvSpPr>
        <p:spPr>
          <a:xfrm>
            <a:off x="838200" y="1825625"/>
            <a:ext cx="5181600" cy="4351338"/>
          </a:xfrm>
        </p:spPr>
        <p:txBody>
          <a:bodyPr vert="horz" lIns="91440" tIns="45720" rIns="91440" bIns="45720" rtlCol="0" anchor="t">
            <a:normAutofit/>
          </a:bodyPr>
          <a:lstStyle/>
          <a:p>
            <a:pPr marL="0" indent="0">
              <a:buNone/>
            </a:pPr>
            <a:r>
              <a:rPr lang="en-GB"/>
              <a:t>1. Framing disrupting technologies for sustainable agile manufacturing logistics</a:t>
            </a:r>
            <a:endParaRPr lang="en-US"/>
          </a:p>
          <a:p>
            <a:pPr marL="0" indent="0">
              <a:buNone/>
            </a:pPr>
            <a:r>
              <a:rPr lang="en-GB">
                <a:cs typeface="Arial"/>
              </a:rPr>
              <a:t>- a conceptual cost framework for Metal MEX </a:t>
            </a:r>
          </a:p>
          <a:p>
            <a:pPr marL="0" indent="0">
              <a:buNone/>
            </a:pPr>
            <a:endParaRPr lang="en-GB">
              <a:cs typeface="Arial"/>
            </a:endParaRPr>
          </a:p>
        </p:txBody>
      </p:sp>
      <p:pic>
        <p:nvPicPr>
          <p:cNvPr id="7" name="Picture 7" descr="Diagram&#10;&#10;Description automatically generated">
            <a:extLst>
              <a:ext uri="{FF2B5EF4-FFF2-40B4-BE49-F238E27FC236}">
                <a16:creationId xmlns:a16="http://schemas.microsoft.com/office/drawing/2014/main" id="{906581FD-D4FC-8241-2320-0DD89AC568A6}"/>
              </a:ext>
            </a:extLst>
          </p:cNvPr>
          <p:cNvPicPr>
            <a:picLocks noChangeAspect="1"/>
          </p:cNvPicPr>
          <p:nvPr/>
        </p:nvPicPr>
        <p:blipFill>
          <a:blip r:embed="rId2"/>
          <a:stretch>
            <a:fillRect/>
          </a:stretch>
        </p:blipFill>
        <p:spPr>
          <a:xfrm>
            <a:off x="6802128" y="143475"/>
            <a:ext cx="4410574" cy="5803450"/>
          </a:xfrm>
          <a:prstGeom prst="rect">
            <a:avLst/>
          </a:prstGeom>
          <a:noFill/>
        </p:spPr>
      </p:pic>
      <p:sp>
        <p:nvSpPr>
          <p:cNvPr id="8" name="TextBox 7">
            <a:extLst>
              <a:ext uri="{FF2B5EF4-FFF2-40B4-BE49-F238E27FC236}">
                <a16:creationId xmlns:a16="http://schemas.microsoft.com/office/drawing/2014/main" id="{32788B72-DCC5-BE77-A5E9-9CE7616F4EC4}"/>
              </a:ext>
            </a:extLst>
          </p:cNvPr>
          <p:cNvSpPr txBox="1"/>
          <p:nvPr/>
        </p:nvSpPr>
        <p:spPr>
          <a:xfrm>
            <a:off x="7178902" y="6139850"/>
            <a:ext cx="4848908" cy="535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0E8BCD2B-0789-0945-3263-01E7ECF2E2FC}"/>
              </a:ext>
            </a:extLst>
          </p:cNvPr>
          <p:cNvSpPr txBox="1"/>
          <p:nvPr/>
        </p:nvSpPr>
        <p:spPr>
          <a:xfrm>
            <a:off x="6642914" y="6087804"/>
            <a:ext cx="51007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Submitted to International Journal of Production Economics</a:t>
            </a:r>
            <a:endParaRPr lang="en-US"/>
          </a:p>
        </p:txBody>
      </p:sp>
    </p:spTree>
    <p:extLst>
      <p:ext uri="{BB962C8B-B14F-4D97-AF65-F5344CB8AC3E}">
        <p14:creationId xmlns:p14="http://schemas.microsoft.com/office/powerpoint/2010/main" val="284025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sz="half" idx="1"/>
          </p:nvPr>
        </p:nvSpPr>
        <p:spPr>
          <a:xfrm>
            <a:off x="6344728" y="488530"/>
            <a:ext cx="5656054" cy="843263"/>
          </a:xfrm>
        </p:spPr>
        <p:txBody>
          <a:bodyPr vert="horz" lIns="91440" tIns="45720" rIns="91440" bIns="45720" rtlCol="0" anchor="t">
            <a:normAutofit lnSpcReduction="10000"/>
          </a:bodyPr>
          <a:lstStyle/>
          <a:p>
            <a:pPr marL="0" indent="0">
              <a:buNone/>
            </a:pPr>
            <a:r>
              <a:rPr lang="en-GB"/>
              <a:t>2. Sustainable Epidemic Logistics Management </a:t>
            </a:r>
            <a:endParaRPr lang="en-GB">
              <a:cs typeface="Arial" panose="020B0604020202020204"/>
            </a:endParaRPr>
          </a:p>
          <a:p>
            <a:pPr marL="0" indent="0">
              <a:buNone/>
            </a:pPr>
            <a:endParaRPr lang="en-GB">
              <a:cs typeface="Arial" panose="020B0604020202020204"/>
            </a:endParaRPr>
          </a:p>
        </p:txBody>
      </p:sp>
      <p:sp>
        <p:nvSpPr>
          <p:cNvPr id="8" name="TextBox 7">
            <a:extLst>
              <a:ext uri="{FF2B5EF4-FFF2-40B4-BE49-F238E27FC236}">
                <a16:creationId xmlns:a16="http://schemas.microsoft.com/office/drawing/2014/main" id="{32788B72-DCC5-BE77-A5E9-9CE7616F4EC4}"/>
              </a:ext>
            </a:extLst>
          </p:cNvPr>
          <p:cNvSpPr txBox="1"/>
          <p:nvPr/>
        </p:nvSpPr>
        <p:spPr>
          <a:xfrm>
            <a:off x="7178902" y="6139850"/>
            <a:ext cx="4848908" cy="535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Rektangel 21">
            <a:extLst>
              <a:ext uri="{FF2B5EF4-FFF2-40B4-BE49-F238E27FC236}">
                <a16:creationId xmlns:a16="http://schemas.microsoft.com/office/drawing/2014/main" id="{4E1ED0EB-20BB-CDFC-389C-FB5CCB20BD17}"/>
              </a:ext>
            </a:extLst>
          </p:cNvPr>
          <p:cNvSpPr/>
          <p:nvPr/>
        </p:nvSpPr>
        <p:spPr>
          <a:xfrm>
            <a:off x="2272597" y="2125992"/>
            <a:ext cx="8756134" cy="1200329"/>
          </a:xfrm>
          <a:prstGeom prst="rect">
            <a:avLst/>
          </a:prstGeom>
        </p:spPr>
        <p:txBody>
          <a:bodyPr wrap="square">
            <a:spAutoFit/>
          </a:bodyPr>
          <a:lstStyle/>
          <a:p>
            <a:pPr marL="311150" indent="-171450">
              <a:spcBef>
                <a:spcPts val="0"/>
              </a:spcBef>
              <a:buSzPts val="1400"/>
              <a:buFont typeface="Wingdings" panose="05000000000000000000" pitchFamily="2" charset="2"/>
              <a:buChar char="Ø"/>
            </a:pPr>
            <a:r>
              <a:rPr lang="nb-NO" spc="20">
                <a:solidFill>
                  <a:prstClr val="black"/>
                </a:solidFill>
                <a:latin typeface="Avenir Next LT Pro"/>
              </a:rPr>
              <a:t>Provide </a:t>
            </a:r>
            <a:r>
              <a:rPr lang="nb-NO" b="1" spc="20">
                <a:solidFill>
                  <a:prstClr val="black"/>
                </a:solidFill>
                <a:latin typeface="Avenir Next LT Pro"/>
              </a:rPr>
              <a:t>compresensive understanding </a:t>
            </a:r>
            <a:r>
              <a:rPr lang="nb-NO" spc="20">
                <a:solidFill>
                  <a:prstClr val="black"/>
                </a:solidFill>
                <a:latin typeface="Avenir Next LT Pro"/>
              </a:rPr>
              <a:t>of epidemic logistics</a:t>
            </a:r>
          </a:p>
          <a:p>
            <a:pPr marL="311150" indent="-171450">
              <a:spcBef>
                <a:spcPts val="0"/>
              </a:spcBef>
              <a:buSzPts val="1400"/>
              <a:buFont typeface="Wingdings" panose="05000000000000000000" pitchFamily="2" charset="2"/>
              <a:buChar char="Ø"/>
            </a:pPr>
            <a:r>
              <a:rPr lang="nb-NO" spc="20">
                <a:solidFill>
                  <a:prstClr val="black"/>
                </a:solidFill>
                <a:latin typeface="Avenir Next LT Pro"/>
              </a:rPr>
              <a:t>Provide its clearly </a:t>
            </a:r>
            <a:r>
              <a:rPr lang="nb-NO" b="1" spc="20">
                <a:solidFill>
                  <a:prstClr val="black"/>
                </a:solidFill>
                <a:latin typeface="Avenir Next LT Pro"/>
              </a:rPr>
              <a:t>state goal</a:t>
            </a:r>
          </a:p>
          <a:p>
            <a:pPr marL="311150" indent="-171450">
              <a:spcBef>
                <a:spcPts val="0"/>
              </a:spcBef>
              <a:buSzPts val="1400"/>
              <a:buFont typeface="Wingdings" panose="05000000000000000000" pitchFamily="2" charset="2"/>
              <a:buChar char="Ø"/>
            </a:pPr>
            <a:r>
              <a:rPr lang="nb-NO" spc="20">
                <a:solidFill>
                  <a:prstClr val="black"/>
                </a:solidFill>
                <a:latin typeface="Avenir Next LT Pro"/>
              </a:rPr>
              <a:t>Construct a general </a:t>
            </a:r>
            <a:r>
              <a:rPr lang="nb-NO" b="1" spc="20">
                <a:solidFill>
                  <a:prstClr val="black"/>
                </a:solidFill>
                <a:latin typeface="Avenir Next LT Pro"/>
              </a:rPr>
              <a:t>operational framework </a:t>
            </a:r>
            <a:r>
              <a:rPr lang="nb-NO" spc="20">
                <a:solidFill>
                  <a:prstClr val="black"/>
                </a:solidFill>
                <a:latin typeface="Avenir Next LT Pro"/>
              </a:rPr>
              <a:t>for epidmici logistics management</a:t>
            </a:r>
          </a:p>
        </p:txBody>
      </p:sp>
      <p:pic>
        <p:nvPicPr>
          <p:cNvPr id="7" name="Picture 4" descr="A picture containing text, black, metalware, dark&#10;&#10;Description automatically generated">
            <a:extLst>
              <a:ext uri="{FF2B5EF4-FFF2-40B4-BE49-F238E27FC236}">
                <a16:creationId xmlns:a16="http://schemas.microsoft.com/office/drawing/2014/main" id="{98D39274-7A72-28DA-4728-FF9CEF941C58}"/>
              </a:ext>
            </a:extLst>
          </p:cNvPr>
          <p:cNvPicPr>
            <a:picLocks noChangeAspect="1"/>
          </p:cNvPicPr>
          <p:nvPr/>
        </p:nvPicPr>
        <p:blipFill>
          <a:blip r:embed="rId2"/>
          <a:stretch>
            <a:fillRect/>
          </a:stretch>
        </p:blipFill>
        <p:spPr>
          <a:xfrm>
            <a:off x="11632215" y="7124898"/>
            <a:ext cx="761068" cy="732483"/>
          </a:xfrm>
          <a:prstGeom prst="rect">
            <a:avLst/>
          </a:prstGeom>
        </p:spPr>
      </p:pic>
      <p:sp>
        <p:nvSpPr>
          <p:cNvPr id="10" name="TekstSylinder 20">
            <a:extLst>
              <a:ext uri="{FF2B5EF4-FFF2-40B4-BE49-F238E27FC236}">
                <a16:creationId xmlns:a16="http://schemas.microsoft.com/office/drawing/2014/main" id="{291E0E1F-4652-F4E2-5373-4B081C903F4D}"/>
              </a:ext>
            </a:extLst>
          </p:cNvPr>
          <p:cNvSpPr txBox="1"/>
          <p:nvPr/>
        </p:nvSpPr>
        <p:spPr>
          <a:xfrm>
            <a:off x="151919" y="1588596"/>
            <a:ext cx="2465735" cy="408623"/>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139700" algn="ctr">
              <a:spcBef>
                <a:spcPts val="0"/>
              </a:spcBef>
              <a:buSzPts val="1400"/>
            </a:pPr>
            <a:r>
              <a:rPr lang="nb-NO"/>
              <a:t>Aim</a:t>
            </a:r>
            <a:endParaRPr lang="en-US"/>
          </a:p>
        </p:txBody>
      </p:sp>
      <p:sp>
        <p:nvSpPr>
          <p:cNvPr id="12" name="TekstSylinder 20">
            <a:extLst>
              <a:ext uri="{FF2B5EF4-FFF2-40B4-BE49-F238E27FC236}">
                <a16:creationId xmlns:a16="http://schemas.microsoft.com/office/drawing/2014/main" id="{97D1A48E-4025-7330-F564-C74DF28BA003}"/>
              </a:ext>
            </a:extLst>
          </p:cNvPr>
          <p:cNvSpPr txBox="1"/>
          <p:nvPr/>
        </p:nvSpPr>
        <p:spPr>
          <a:xfrm>
            <a:off x="151919" y="3225813"/>
            <a:ext cx="2465735" cy="408623"/>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139700" algn="ctr">
              <a:spcBef>
                <a:spcPts val="0"/>
              </a:spcBef>
              <a:buSzPts val="1400"/>
            </a:pPr>
            <a:r>
              <a:rPr lang="nb-NO"/>
              <a:t> Approach</a:t>
            </a:r>
            <a:endParaRPr lang="en-US"/>
          </a:p>
        </p:txBody>
      </p:sp>
      <p:graphicFrame>
        <p:nvGraphicFramePr>
          <p:cNvPr id="14" name="Content Placeholder 2" descr="Team Smart Art Graphic&#10;">
            <a:extLst>
              <a:ext uri="{FF2B5EF4-FFF2-40B4-BE49-F238E27FC236}">
                <a16:creationId xmlns:a16="http://schemas.microsoft.com/office/drawing/2014/main" id="{198CCAE2-9008-1269-51C3-88B85452A190}"/>
              </a:ext>
            </a:extLst>
          </p:cNvPr>
          <p:cNvGraphicFramePr>
            <a:graphicFrameLocks/>
          </p:cNvGraphicFramePr>
          <p:nvPr>
            <p:extLst>
              <p:ext uri="{D42A27DB-BD31-4B8C-83A1-F6EECF244321}">
                <p14:modId xmlns:p14="http://schemas.microsoft.com/office/powerpoint/2010/main" val="2461933452"/>
              </p:ext>
            </p:extLst>
          </p:nvPr>
        </p:nvGraphicFramePr>
        <p:xfrm>
          <a:off x="1622835" y="3427838"/>
          <a:ext cx="10005520" cy="3256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Slide Number Placeholder 6">
            <a:extLst>
              <a:ext uri="{FF2B5EF4-FFF2-40B4-BE49-F238E27FC236}">
                <a16:creationId xmlns:a16="http://schemas.microsoft.com/office/drawing/2014/main" id="{7F96CF4E-7BAB-2E4F-839A-1CCB77542232}"/>
              </a:ext>
            </a:extLst>
          </p:cNvPr>
          <p:cNvSpPr txBox="1">
            <a:spLocks/>
          </p:cNvSpPr>
          <p:nvPr/>
        </p:nvSpPr>
        <p:spPr>
          <a:xfrm>
            <a:off x="8811883" y="7362765"/>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76B855D-E9CC-4FF8-AD85-6CDC7B89A0DE}" type="slidenum">
              <a:rPr lang="en-US" smtClean="0">
                <a:solidFill>
                  <a:prstClr val="black">
                    <a:tint val="75000"/>
                  </a:prstClr>
                </a:solidFill>
              </a:rPr>
              <a:pPr>
                <a:defRPr/>
              </a:pPr>
              <a:t>16</a:t>
            </a:fld>
            <a:endParaRPr lang="en-US">
              <a:solidFill>
                <a:prstClr val="black">
                  <a:tint val="75000"/>
                </a:prstClr>
              </a:solidFill>
            </a:endParaRPr>
          </a:p>
        </p:txBody>
      </p:sp>
    </p:spTree>
    <p:extLst>
      <p:ext uri="{BB962C8B-B14F-4D97-AF65-F5344CB8AC3E}">
        <p14:creationId xmlns:p14="http://schemas.microsoft.com/office/powerpoint/2010/main" val="420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Graphic spid="1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sz="half" idx="1"/>
          </p:nvPr>
        </p:nvSpPr>
        <p:spPr>
          <a:xfrm>
            <a:off x="6344728" y="661058"/>
            <a:ext cx="5656054" cy="843263"/>
          </a:xfrm>
        </p:spPr>
        <p:txBody>
          <a:bodyPr vert="horz" lIns="91440" tIns="45720" rIns="91440" bIns="45720" rtlCol="0" anchor="t">
            <a:normAutofit lnSpcReduction="10000"/>
          </a:bodyPr>
          <a:lstStyle/>
          <a:p>
            <a:pPr marL="0" indent="0">
              <a:buNone/>
            </a:pPr>
            <a:r>
              <a:rPr lang="en-GB"/>
              <a:t>2. Sustainable Epidemic Logistics Management </a:t>
            </a:r>
            <a:endParaRPr lang="en-GB">
              <a:cs typeface="Arial" panose="020B0604020202020204"/>
            </a:endParaRPr>
          </a:p>
          <a:p>
            <a:pPr marL="0" indent="0">
              <a:buNone/>
            </a:pPr>
            <a:endParaRPr lang="en-GB">
              <a:cs typeface="Arial" panose="020B0604020202020204"/>
            </a:endParaRPr>
          </a:p>
        </p:txBody>
      </p:sp>
      <p:pic>
        <p:nvPicPr>
          <p:cNvPr id="7" name="Picture 4" descr="A picture containing text, black, metalware, dark&#10;&#10;Description automatically generated">
            <a:extLst>
              <a:ext uri="{FF2B5EF4-FFF2-40B4-BE49-F238E27FC236}">
                <a16:creationId xmlns:a16="http://schemas.microsoft.com/office/drawing/2014/main" id="{98D39274-7A72-28DA-4728-FF9CEF941C58}"/>
              </a:ext>
            </a:extLst>
          </p:cNvPr>
          <p:cNvPicPr>
            <a:picLocks noChangeAspect="1"/>
          </p:cNvPicPr>
          <p:nvPr/>
        </p:nvPicPr>
        <p:blipFill>
          <a:blip r:embed="rId2"/>
          <a:stretch>
            <a:fillRect/>
          </a:stretch>
        </p:blipFill>
        <p:spPr>
          <a:xfrm>
            <a:off x="11632215" y="7124898"/>
            <a:ext cx="761068" cy="732483"/>
          </a:xfrm>
          <a:prstGeom prst="rect">
            <a:avLst/>
          </a:prstGeom>
        </p:spPr>
      </p:pic>
      <p:sp>
        <p:nvSpPr>
          <p:cNvPr id="29" name="Slide Number Placeholder 6">
            <a:extLst>
              <a:ext uri="{FF2B5EF4-FFF2-40B4-BE49-F238E27FC236}">
                <a16:creationId xmlns:a16="http://schemas.microsoft.com/office/drawing/2014/main" id="{7F96CF4E-7BAB-2E4F-839A-1CCB77542232}"/>
              </a:ext>
            </a:extLst>
          </p:cNvPr>
          <p:cNvSpPr txBox="1">
            <a:spLocks/>
          </p:cNvSpPr>
          <p:nvPr/>
        </p:nvSpPr>
        <p:spPr>
          <a:xfrm>
            <a:off x="8811883" y="7362765"/>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76B855D-E9CC-4FF8-AD85-6CDC7B89A0DE}" type="slidenum">
              <a:rPr lang="en-US" smtClean="0">
                <a:solidFill>
                  <a:prstClr val="black">
                    <a:tint val="75000"/>
                  </a:prstClr>
                </a:solidFill>
              </a:rPr>
              <a:pPr>
                <a:defRPr/>
              </a:pPr>
              <a:t>17</a:t>
            </a:fld>
            <a:endParaRPr lang="en-US">
              <a:solidFill>
                <a:prstClr val="black">
                  <a:tint val="75000"/>
                </a:prstClr>
              </a:solidFill>
            </a:endParaRPr>
          </a:p>
        </p:txBody>
      </p:sp>
      <p:sp>
        <p:nvSpPr>
          <p:cNvPr id="38" name="Rectangle: Rounded Corners 37">
            <a:extLst>
              <a:ext uri="{FF2B5EF4-FFF2-40B4-BE49-F238E27FC236}">
                <a16:creationId xmlns:a16="http://schemas.microsoft.com/office/drawing/2014/main" id="{88CB0363-C5C9-E620-62C8-E49D64CF3FA0}"/>
              </a:ext>
            </a:extLst>
          </p:cNvPr>
          <p:cNvSpPr/>
          <p:nvPr/>
        </p:nvSpPr>
        <p:spPr>
          <a:xfrm>
            <a:off x="6509247" y="1503134"/>
            <a:ext cx="5604386" cy="19474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0" name="Bilete 2" descr="Diagram&#10;&#10;Description automatically generated">
            <a:extLst>
              <a:ext uri="{FF2B5EF4-FFF2-40B4-BE49-F238E27FC236}">
                <a16:creationId xmlns:a16="http://schemas.microsoft.com/office/drawing/2014/main" id="{5C317E75-C0D1-9C14-3207-DD5FC67F9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555" y="3703606"/>
            <a:ext cx="3605346" cy="2791328"/>
          </a:xfrm>
          <a:prstGeom prst="rect">
            <a:avLst/>
          </a:prstGeom>
        </p:spPr>
      </p:pic>
      <p:sp>
        <p:nvSpPr>
          <p:cNvPr id="42" name="TekstSylinder 9">
            <a:extLst>
              <a:ext uri="{FF2B5EF4-FFF2-40B4-BE49-F238E27FC236}">
                <a16:creationId xmlns:a16="http://schemas.microsoft.com/office/drawing/2014/main" id="{E1E5FA47-F745-CE88-B5D5-3A3E4CA12FE5}"/>
              </a:ext>
            </a:extLst>
          </p:cNvPr>
          <p:cNvSpPr txBox="1"/>
          <p:nvPr/>
        </p:nvSpPr>
        <p:spPr>
          <a:xfrm>
            <a:off x="844959" y="3242025"/>
            <a:ext cx="4838366" cy="2585323"/>
          </a:xfrm>
          <a:prstGeom prst="rect">
            <a:avLst/>
          </a:prstGeom>
          <a:noFill/>
        </p:spPr>
        <p:txBody>
          <a:bodyPr wrap="square" rtlCol="0">
            <a:spAutoFit/>
          </a:bodyPr>
          <a:lstStyle/>
          <a:p>
            <a:r>
              <a:rPr lang="nb-NO" b="1"/>
              <a:t>Epidemic Logistics </a:t>
            </a:r>
            <a:r>
              <a:rPr lang="nb-NO"/>
              <a:t>-</a:t>
            </a:r>
            <a:endParaRPr lang="en-US"/>
          </a:p>
          <a:p>
            <a:r>
              <a:rPr lang="en-US" i="1"/>
              <a:t>“…series of coordinated logistics activities aiming at effectively </a:t>
            </a:r>
            <a:r>
              <a:rPr lang="en-US" i="1">
                <a:solidFill>
                  <a:srgbClr val="FF0000"/>
                </a:solidFill>
              </a:rPr>
              <a:t>limiting and curbing the spread of a disease</a:t>
            </a:r>
            <a:r>
              <a:rPr lang="en-US" i="1"/>
              <a:t>….”</a:t>
            </a:r>
          </a:p>
          <a:p>
            <a:endParaRPr lang="en-US" i="1"/>
          </a:p>
          <a:p>
            <a:pPr marL="285750" indent="-285750">
              <a:buFont typeface="Arial" panose="020B0604020202020204" pitchFamily="34" charset="0"/>
              <a:buChar char="•"/>
            </a:pPr>
            <a:r>
              <a:rPr lang="en-US"/>
              <a:t>Challenges it brings are unique &amp; scalable (if not controlled)</a:t>
            </a:r>
          </a:p>
          <a:p>
            <a:pPr marL="285750" indent="-285750">
              <a:buFont typeface="Arial" panose="020B0604020202020204" pitchFamily="34" charset="0"/>
              <a:buChar char="•"/>
            </a:pPr>
            <a:r>
              <a:rPr lang="en-US"/>
              <a:t>Lacks historical data</a:t>
            </a:r>
          </a:p>
          <a:p>
            <a:pPr marL="285750" indent="-285750">
              <a:buFont typeface="Arial" panose="020B0604020202020204" pitchFamily="34" charset="0"/>
              <a:buChar char="•"/>
            </a:pPr>
            <a:r>
              <a:rPr lang="en-US"/>
              <a:t>Uncertainty and unpredictability </a:t>
            </a:r>
          </a:p>
        </p:txBody>
      </p:sp>
      <p:grpSp>
        <p:nvGrpSpPr>
          <p:cNvPr id="50" name="Group 49">
            <a:extLst>
              <a:ext uri="{FF2B5EF4-FFF2-40B4-BE49-F238E27FC236}">
                <a16:creationId xmlns:a16="http://schemas.microsoft.com/office/drawing/2014/main" id="{230D720D-958D-5801-68CF-CD62ED9FFE5A}"/>
              </a:ext>
            </a:extLst>
          </p:cNvPr>
          <p:cNvGrpSpPr/>
          <p:nvPr/>
        </p:nvGrpSpPr>
        <p:grpSpPr>
          <a:xfrm>
            <a:off x="6856030" y="2440163"/>
            <a:ext cx="2194377" cy="795808"/>
            <a:chOff x="5626705" y="2787952"/>
            <a:chExt cx="2194377" cy="795808"/>
          </a:xfrm>
        </p:grpSpPr>
        <p:pic>
          <p:nvPicPr>
            <p:cNvPr id="48" name="Picture 47" descr="A black and white logo&#10;&#10;Description automatically generated with low confidence">
              <a:extLst>
                <a:ext uri="{FF2B5EF4-FFF2-40B4-BE49-F238E27FC236}">
                  <a16:creationId xmlns:a16="http://schemas.microsoft.com/office/drawing/2014/main" id="{996DDBBB-AFA0-5AAF-BCF7-1A010B9E96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923" r="95102"/>
                      </a14:imgEffect>
                    </a14:imgLayer>
                  </a14:imgProps>
                </a:ext>
              </a:extLst>
            </a:blip>
            <a:srcRect l="51025"/>
            <a:stretch/>
          </p:blipFill>
          <p:spPr>
            <a:xfrm>
              <a:off x="5626705" y="2787952"/>
              <a:ext cx="1128500" cy="795808"/>
            </a:xfrm>
            <a:prstGeom prst="rect">
              <a:avLst/>
            </a:prstGeom>
            <a:effectLst>
              <a:outerShdw blurRad="50800" dist="38100" dir="10800000" algn="r" rotWithShape="0">
                <a:prstClr val="black">
                  <a:alpha val="40000"/>
                </a:prstClr>
              </a:outerShdw>
            </a:effectLst>
          </p:spPr>
        </p:pic>
        <p:pic>
          <p:nvPicPr>
            <p:cNvPr id="49" name="Picture 48" descr="A black and white logo&#10;&#10;Description automatically generated with low confidence">
              <a:extLst>
                <a:ext uri="{FF2B5EF4-FFF2-40B4-BE49-F238E27FC236}">
                  <a16:creationId xmlns:a16="http://schemas.microsoft.com/office/drawing/2014/main" id="{DAEF07C8-1FAB-3AF5-74DC-BD253627F5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923" r="95102"/>
                      </a14:imgEffect>
                    </a14:imgLayer>
                  </a14:imgProps>
                </a:ext>
              </a:extLst>
            </a:blip>
            <a:srcRect l="51025"/>
            <a:stretch/>
          </p:blipFill>
          <p:spPr>
            <a:xfrm>
              <a:off x="6692582" y="2787952"/>
              <a:ext cx="1128500" cy="795808"/>
            </a:xfrm>
            <a:prstGeom prst="rect">
              <a:avLst/>
            </a:prstGeom>
            <a:effectLst>
              <a:outerShdw blurRad="50800" dist="38100" dir="10800000" algn="r" rotWithShape="0">
                <a:prstClr val="black">
                  <a:alpha val="40000"/>
                </a:prstClr>
              </a:outerShdw>
            </a:effectLst>
          </p:spPr>
        </p:pic>
      </p:grpSp>
      <p:grpSp>
        <p:nvGrpSpPr>
          <p:cNvPr id="54" name="Group 53">
            <a:extLst>
              <a:ext uri="{FF2B5EF4-FFF2-40B4-BE49-F238E27FC236}">
                <a16:creationId xmlns:a16="http://schemas.microsoft.com/office/drawing/2014/main" id="{995F3D28-96DC-5D80-C635-0BA63BE8387D}"/>
              </a:ext>
            </a:extLst>
          </p:cNvPr>
          <p:cNvGrpSpPr/>
          <p:nvPr/>
        </p:nvGrpSpPr>
        <p:grpSpPr>
          <a:xfrm>
            <a:off x="9432229" y="2440163"/>
            <a:ext cx="2191833" cy="795808"/>
            <a:chOff x="8202904" y="2787952"/>
            <a:chExt cx="2191833" cy="795808"/>
          </a:xfrm>
        </p:grpSpPr>
        <p:pic>
          <p:nvPicPr>
            <p:cNvPr id="52" name="Picture 51" descr="A black and white logo&#10;&#10;Description automatically generated with low confidence">
              <a:extLst>
                <a:ext uri="{FF2B5EF4-FFF2-40B4-BE49-F238E27FC236}">
                  <a16:creationId xmlns:a16="http://schemas.microsoft.com/office/drawing/2014/main" id="{8079A36B-3871-D9B7-4933-A77D8E470E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923" r="95102"/>
                      </a14:imgEffect>
                    </a14:imgLayer>
                  </a14:imgProps>
                </a:ext>
              </a:extLst>
            </a:blip>
            <a:srcRect l="51025"/>
            <a:stretch/>
          </p:blipFill>
          <p:spPr>
            <a:xfrm flipH="1">
              <a:off x="8202904" y="2787952"/>
              <a:ext cx="1128500" cy="795808"/>
            </a:xfrm>
            <a:prstGeom prst="rect">
              <a:avLst/>
            </a:prstGeom>
            <a:effectLst>
              <a:outerShdw blurRad="50800" dist="38100" dir="10800000" algn="r" rotWithShape="0">
                <a:prstClr val="black">
                  <a:alpha val="40000"/>
                </a:prstClr>
              </a:outerShdw>
            </a:effectLst>
          </p:spPr>
        </p:pic>
        <p:pic>
          <p:nvPicPr>
            <p:cNvPr id="53" name="Picture 52" descr="A black and white logo&#10;&#10;Description automatically generated with low confidence">
              <a:extLst>
                <a:ext uri="{FF2B5EF4-FFF2-40B4-BE49-F238E27FC236}">
                  <a16:creationId xmlns:a16="http://schemas.microsoft.com/office/drawing/2014/main" id="{5E68B1B8-A5F9-E350-C6C7-5905CC521FD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923" r="95102"/>
                      </a14:imgEffect>
                    </a14:imgLayer>
                  </a14:imgProps>
                </a:ext>
              </a:extLst>
            </a:blip>
            <a:srcRect l="51025"/>
            <a:stretch/>
          </p:blipFill>
          <p:spPr>
            <a:xfrm flipH="1">
              <a:off x="9266237" y="2787952"/>
              <a:ext cx="1128500" cy="795808"/>
            </a:xfrm>
            <a:prstGeom prst="rect">
              <a:avLst/>
            </a:prstGeom>
            <a:effectLst>
              <a:outerShdw blurRad="50800" dist="38100" dir="10800000" algn="r" rotWithShape="0">
                <a:prstClr val="black">
                  <a:alpha val="40000"/>
                </a:prstClr>
              </a:outerShdw>
            </a:effectLst>
          </p:spPr>
        </p:pic>
      </p:grpSp>
      <p:pic>
        <p:nvPicPr>
          <p:cNvPr id="56" name="Picture 55" descr="A black and white logo&#10;&#10;Description automatically generated with low confidence">
            <a:extLst>
              <a:ext uri="{FF2B5EF4-FFF2-40B4-BE49-F238E27FC236}">
                <a16:creationId xmlns:a16="http://schemas.microsoft.com/office/drawing/2014/main" id="{337E77E1-AA13-6C5D-8A1A-B521E7EF51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5018" r="45162"/>
                    </a14:imgEffect>
                  </a14:imgLayer>
                </a14:imgProps>
              </a:ext>
            </a:extLst>
          </a:blip>
          <a:srcRect r="49820"/>
          <a:stretch/>
        </p:blipFill>
        <p:spPr>
          <a:xfrm>
            <a:off x="8822354" y="2440163"/>
            <a:ext cx="1156246" cy="795808"/>
          </a:xfrm>
          <a:prstGeom prst="rect">
            <a:avLst/>
          </a:prstGeom>
          <a:effectLst>
            <a:outerShdw blurRad="50800" dist="38100" dir="10800000" algn="r" rotWithShape="0">
              <a:prstClr val="black">
                <a:alpha val="40000"/>
              </a:prstClr>
            </a:outerShdw>
          </a:effectLst>
        </p:spPr>
      </p:pic>
      <p:sp>
        <p:nvSpPr>
          <p:cNvPr id="58" name="TextBox 57">
            <a:extLst>
              <a:ext uri="{FF2B5EF4-FFF2-40B4-BE49-F238E27FC236}">
                <a16:creationId xmlns:a16="http://schemas.microsoft.com/office/drawing/2014/main" id="{1544B1BB-DD5C-0A3F-B725-59B273035E6C}"/>
              </a:ext>
            </a:extLst>
          </p:cNvPr>
          <p:cNvSpPr txBox="1"/>
          <p:nvPr/>
        </p:nvSpPr>
        <p:spPr>
          <a:xfrm>
            <a:off x="7798943" y="3081211"/>
            <a:ext cx="3266572" cy="369332"/>
          </a:xfrm>
          <a:prstGeom prst="rect">
            <a:avLst/>
          </a:prstGeom>
          <a:noFill/>
        </p:spPr>
        <p:txBody>
          <a:bodyPr wrap="square" rtlCol="0">
            <a:spAutoFit/>
          </a:bodyPr>
          <a:lstStyle/>
          <a:p>
            <a:r>
              <a:rPr lang="nb-NO" b="1">
                <a:solidFill>
                  <a:schemeClr val="bg1"/>
                </a:solidFill>
              </a:rPr>
              <a:t>Humanitarian Logistics</a:t>
            </a:r>
            <a:endParaRPr lang="en-US" b="1">
              <a:solidFill>
                <a:schemeClr val="bg1"/>
              </a:solidFill>
            </a:endParaRPr>
          </a:p>
        </p:txBody>
      </p:sp>
      <p:sp>
        <p:nvSpPr>
          <p:cNvPr id="60" name="TextBox 59">
            <a:extLst>
              <a:ext uri="{FF2B5EF4-FFF2-40B4-BE49-F238E27FC236}">
                <a16:creationId xmlns:a16="http://schemas.microsoft.com/office/drawing/2014/main" id="{A7EE325F-D414-7456-E21E-5A625D8E1610}"/>
              </a:ext>
            </a:extLst>
          </p:cNvPr>
          <p:cNvSpPr txBox="1"/>
          <p:nvPr/>
        </p:nvSpPr>
        <p:spPr>
          <a:xfrm>
            <a:off x="7420280" y="1772037"/>
            <a:ext cx="4158601" cy="369332"/>
          </a:xfrm>
          <a:prstGeom prst="rect">
            <a:avLst/>
          </a:prstGeom>
          <a:noFill/>
        </p:spPr>
        <p:txBody>
          <a:bodyPr wrap="square" rtlCol="0">
            <a:spAutoFit/>
          </a:bodyPr>
          <a:lstStyle/>
          <a:p>
            <a:r>
              <a:rPr lang="nb-NO" b="1"/>
              <a:t>Epidemic</a:t>
            </a:r>
            <a:r>
              <a:rPr lang="nb-NO" b="1">
                <a:solidFill>
                  <a:schemeClr val="bg1"/>
                </a:solidFill>
              </a:rPr>
              <a:t>		 </a:t>
            </a:r>
            <a:r>
              <a:rPr lang="nb-NO" b="1"/>
              <a:t>Logistics</a:t>
            </a:r>
            <a:endParaRPr lang="en-US" b="1"/>
          </a:p>
        </p:txBody>
      </p:sp>
      <p:sp>
        <p:nvSpPr>
          <p:cNvPr id="62" name="TextBox 61">
            <a:extLst>
              <a:ext uri="{FF2B5EF4-FFF2-40B4-BE49-F238E27FC236}">
                <a16:creationId xmlns:a16="http://schemas.microsoft.com/office/drawing/2014/main" id="{2E8487BE-407E-12D8-7D1D-264DD5A20AB7}"/>
              </a:ext>
            </a:extLst>
          </p:cNvPr>
          <p:cNvSpPr txBox="1"/>
          <p:nvPr/>
        </p:nvSpPr>
        <p:spPr>
          <a:xfrm>
            <a:off x="844959" y="1818732"/>
            <a:ext cx="4675462" cy="1369606"/>
          </a:xfrm>
          <a:prstGeom prst="rect">
            <a:avLst/>
          </a:prstGeom>
          <a:noFill/>
        </p:spPr>
        <p:txBody>
          <a:bodyPr wrap="square">
            <a:spAutoFit/>
          </a:bodyPr>
          <a:lstStyle/>
          <a:p>
            <a:r>
              <a:rPr lang="nb-NO" b="1"/>
              <a:t>Humanitarian Logistics </a:t>
            </a:r>
            <a:r>
              <a:rPr lang="nb-NO"/>
              <a:t>-</a:t>
            </a:r>
            <a:endParaRPr lang="en-US"/>
          </a:p>
          <a:p>
            <a:r>
              <a:rPr lang="en-US" i="1"/>
              <a:t>“…for the purpose of </a:t>
            </a:r>
            <a:r>
              <a:rPr lang="en-US" i="1">
                <a:solidFill>
                  <a:srgbClr val="FF0000"/>
                </a:solidFill>
              </a:rPr>
              <a:t>alleviating the suffering </a:t>
            </a:r>
            <a:r>
              <a:rPr lang="en-US" i="1"/>
              <a:t>of vulnerable people….” </a:t>
            </a:r>
            <a:r>
              <a:rPr lang="en-US" sz="1100"/>
              <a:t>[Thomas and </a:t>
            </a:r>
            <a:r>
              <a:rPr lang="en-US" sz="1100" err="1"/>
              <a:t>Kopczak</a:t>
            </a:r>
            <a:r>
              <a:rPr lang="en-US" sz="1100"/>
              <a:t>, 2007]</a:t>
            </a:r>
          </a:p>
          <a:p>
            <a:r>
              <a:rPr lang="nb-NO" b="1"/>
              <a:t>  </a:t>
            </a:r>
            <a:endParaRPr lang="en-US"/>
          </a:p>
        </p:txBody>
      </p:sp>
      <p:sp>
        <p:nvSpPr>
          <p:cNvPr id="64" name="TekstSylinder 9">
            <a:extLst>
              <a:ext uri="{FF2B5EF4-FFF2-40B4-BE49-F238E27FC236}">
                <a16:creationId xmlns:a16="http://schemas.microsoft.com/office/drawing/2014/main" id="{2E67957A-2E1F-B7B6-5122-A30ACD9D358D}"/>
              </a:ext>
            </a:extLst>
          </p:cNvPr>
          <p:cNvSpPr txBox="1"/>
          <p:nvPr/>
        </p:nvSpPr>
        <p:spPr>
          <a:xfrm>
            <a:off x="6617928" y="4534047"/>
            <a:ext cx="1674891" cy="2308324"/>
          </a:xfrm>
          <a:prstGeom prst="rect">
            <a:avLst/>
          </a:prstGeom>
          <a:noFill/>
        </p:spPr>
        <p:txBody>
          <a:bodyPr wrap="square" rtlCol="0">
            <a:spAutoFit/>
          </a:bodyPr>
          <a:lstStyle/>
          <a:p>
            <a:r>
              <a:rPr lang="nb-NO" b="1"/>
              <a:t>ELM</a:t>
            </a:r>
            <a:endParaRPr lang="en-US"/>
          </a:p>
          <a:p>
            <a:r>
              <a:rPr lang="en-US"/>
              <a:t>Prediction</a:t>
            </a:r>
          </a:p>
          <a:p>
            <a:r>
              <a:rPr lang="en-US"/>
              <a:t>Preventing</a:t>
            </a:r>
          </a:p>
          <a:p>
            <a:r>
              <a:rPr lang="en-US"/>
              <a:t>Preparing</a:t>
            </a:r>
          </a:p>
          <a:p>
            <a:r>
              <a:rPr lang="en-US"/>
              <a:t>Detecting</a:t>
            </a:r>
          </a:p>
          <a:p>
            <a:r>
              <a:rPr lang="en-US"/>
              <a:t>Responding</a:t>
            </a:r>
          </a:p>
          <a:p>
            <a:r>
              <a:rPr lang="en-US"/>
              <a:t>Controlling</a:t>
            </a:r>
          </a:p>
          <a:p>
            <a:pPr algn="ctr"/>
            <a:endParaRPr lang="en-US"/>
          </a:p>
        </p:txBody>
      </p:sp>
      <p:sp>
        <p:nvSpPr>
          <p:cNvPr id="66" name="Rektangel 11">
            <a:extLst>
              <a:ext uri="{FF2B5EF4-FFF2-40B4-BE49-F238E27FC236}">
                <a16:creationId xmlns:a16="http://schemas.microsoft.com/office/drawing/2014/main" id="{563E93B8-5027-67EA-0EBC-934ADC0282D0}"/>
              </a:ext>
            </a:extLst>
          </p:cNvPr>
          <p:cNvSpPr/>
          <p:nvPr/>
        </p:nvSpPr>
        <p:spPr>
          <a:xfrm>
            <a:off x="2096410" y="6595138"/>
            <a:ext cx="10307078" cy="307777"/>
          </a:xfrm>
          <a:prstGeom prst="rect">
            <a:avLst/>
          </a:prstGeom>
        </p:spPr>
        <p:txBody>
          <a:bodyPr wrap="square" lIns="91440" tIns="45720" rIns="91440" bIns="45720" anchor="t">
            <a:spAutoFit/>
          </a:bodyPr>
          <a:lstStyle/>
          <a:p>
            <a:pPr marL="139700" algn="ctr">
              <a:buSzPts val="1400"/>
            </a:pPr>
            <a:r>
              <a:rPr lang="nb-NO" sz="1400">
                <a:solidFill>
                  <a:schemeClr val="dk1"/>
                </a:solidFill>
              </a:rPr>
              <a:t>A General Framework for </a:t>
            </a:r>
            <a:r>
              <a:rPr lang="nb-NO" sz="1400" err="1">
                <a:solidFill>
                  <a:schemeClr val="dk1"/>
                </a:solidFill>
              </a:rPr>
              <a:t>Epidemic</a:t>
            </a:r>
            <a:r>
              <a:rPr lang="nb-NO" sz="1400">
                <a:solidFill>
                  <a:schemeClr val="dk1"/>
                </a:solidFill>
              </a:rPr>
              <a:t> </a:t>
            </a:r>
            <a:r>
              <a:rPr lang="nb-NO" sz="1400" err="1">
                <a:solidFill>
                  <a:schemeClr val="dk1"/>
                </a:solidFill>
              </a:rPr>
              <a:t>Logistics</a:t>
            </a:r>
            <a:r>
              <a:rPr lang="nb-NO" sz="1400">
                <a:solidFill>
                  <a:schemeClr val="dk1"/>
                </a:solidFill>
              </a:rPr>
              <a:t> Management (</a:t>
            </a:r>
            <a:r>
              <a:rPr lang="nb-NO" sz="1400" b="1">
                <a:solidFill>
                  <a:schemeClr val="dk1"/>
                </a:solidFill>
              </a:rPr>
              <a:t>ELM</a:t>
            </a:r>
            <a:r>
              <a:rPr lang="nb-NO" sz="1400">
                <a:solidFill>
                  <a:schemeClr val="dk1"/>
                </a:solidFill>
              </a:rPr>
              <a:t>) - </a:t>
            </a:r>
            <a:r>
              <a:rPr lang="nb-NO" sz="1400" err="1">
                <a:solidFill>
                  <a:schemeClr val="dk1"/>
                </a:solidFill>
              </a:rPr>
              <a:t>Published</a:t>
            </a:r>
            <a:r>
              <a:rPr lang="nb-NO" sz="1400">
                <a:solidFill>
                  <a:schemeClr val="dk1"/>
                </a:solidFill>
              </a:rPr>
              <a:t> at IEEE IWAMA 2022</a:t>
            </a:r>
            <a:endParaRPr lang="en-US" sz="1400">
              <a:solidFill>
                <a:schemeClr val="dk1"/>
              </a:solidFill>
            </a:endParaRPr>
          </a:p>
        </p:txBody>
      </p:sp>
    </p:spTree>
    <p:extLst>
      <p:ext uri="{BB962C8B-B14F-4D97-AF65-F5344CB8AC3E}">
        <p14:creationId xmlns:p14="http://schemas.microsoft.com/office/powerpoint/2010/main" val="147603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par>
                                <p:cTn id="18" presetID="35" presetClass="path" presetSubtype="0" accel="50000" decel="50000" fill="hold" nodeType="withEffect">
                                  <p:stCondLst>
                                    <p:cond delay="0"/>
                                  </p:stCondLst>
                                  <p:childTnLst>
                                    <p:animMotion origin="layout" path="M 4.16667E-7 2.22222E-6 L -0.03073 2.22222E-6 " pathEditMode="relative" rAng="0" ptsTypes="AA">
                                      <p:cBhvr>
                                        <p:cTn id="19" dur="1500" fill="hold"/>
                                        <p:tgtEl>
                                          <p:spTgt spid="50"/>
                                        </p:tgtEl>
                                        <p:attrNameLst>
                                          <p:attrName>ppt_x</p:attrName>
                                          <p:attrName>ppt_y</p:attrName>
                                        </p:attrNameLst>
                                      </p:cBhvr>
                                      <p:rCtr x="-1536" y="0"/>
                                    </p:animMotion>
                                  </p:childTnLst>
                                </p:cTn>
                              </p:par>
                              <p:par>
                                <p:cTn id="20" presetID="1"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2.5E-6 2.22222E-6 L 0.03698 2.22222E-6 " pathEditMode="relative" rAng="0" ptsTypes="AA">
                                      <p:cBhvr>
                                        <p:cTn id="25" dur="1500" fill="hold"/>
                                        <p:tgtEl>
                                          <p:spTgt spid="54"/>
                                        </p:tgtEl>
                                        <p:attrNameLst>
                                          <p:attrName>ppt_x</p:attrName>
                                          <p:attrName>ppt_y</p:attrName>
                                        </p:attrNameLst>
                                      </p:cBhvr>
                                      <p:rCtr x="1849" y="0"/>
                                    </p:animMotion>
                                  </p:childTnLst>
                                </p:cTn>
                              </p:par>
                              <p:par>
                                <p:cTn id="26" presetID="1" presetClass="entr" presetSubtype="0" fill="hold" nodeType="withEffect">
                                  <p:stCondLst>
                                    <p:cond delay="0"/>
                                  </p:stCondLst>
                                  <p:childTnLst>
                                    <p:set>
                                      <p:cBhvr>
                                        <p:cTn id="27" dur="1" fill="hold">
                                          <p:stCondLst>
                                            <p:cond delay="499"/>
                                          </p:stCondLst>
                                        </p:cTn>
                                        <p:tgtEl>
                                          <p:spTgt spid="56"/>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nodeType="afterEffect">
                                  <p:stCondLst>
                                    <p:cond delay="750"/>
                                  </p:stCondLst>
                                  <p:childTnLst>
                                    <p:animMotion origin="layout" path="M 6.25E-7 2.22222E-6 L 6.25E-7 -0.12477 " pathEditMode="relative" rAng="0" ptsTypes="AA">
                                      <p:cBhvr>
                                        <p:cTn id="30" dur="2000" fill="hold"/>
                                        <p:tgtEl>
                                          <p:spTgt spid="56"/>
                                        </p:tgtEl>
                                        <p:attrNameLst>
                                          <p:attrName>ppt_x</p:attrName>
                                          <p:attrName>ppt_y</p:attrName>
                                        </p:attrNameLst>
                                      </p:cBhvr>
                                      <p:rCtr x="0" y="-6250"/>
                                    </p:animMotion>
                                  </p:childTnLst>
                                </p:cTn>
                              </p:par>
                            </p:childTnLst>
                          </p:cTn>
                        </p:par>
                        <p:par>
                          <p:cTn id="31" fill="hold">
                            <p:stCondLst>
                              <p:cond delay="4250"/>
                            </p:stCondLst>
                            <p:childTnLst>
                              <p:par>
                                <p:cTn id="32" presetID="1" presetClass="entr" presetSubtype="0"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p:bldP spid="60" grpId="0"/>
      <p:bldP spid="62" grpId="0"/>
      <p:bldP spid="64" grpId="0"/>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pic>
        <p:nvPicPr>
          <p:cNvPr id="37" name="Picture 37" descr="Diagram, timeline&#10;&#10;Description automatically generated">
            <a:extLst>
              <a:ext uri="{FF2B5EF4-FFF2-40B4-BE49-F238E27FC236}">
                <a16:creationId xmlns:a16="http://schemas.microsoft.com/office/drawing/2014/main" id="{C025C381-71D2-C9F3-B3D3-3DB55F36204C}"/>
              </a:ext>
            </a:extLst>
          </p:cNvPr>
          <p:cNvPicPr>
            <a:picLocks noChangeAspect="1"/>
          </p:cNvPicPr>
          <p:nvPr/>
        </p:nvPicPr>
        <p:blipFill>
          <a:blip r:embed="rId2"/>
          <a:stretch>
            <a:fillRect/>
          </a:stretch>
        </p:blipFill>
        <p:spPr>
          <a:xfrm>
            <a:off x="104955" y="2662265"/>
            <a:ext cx="7913297" cy="3325038"/>
          </a:xfrm>
          <a:prstGeom prst="rect">
            <a:avLst/>
          </a:prstGeom>
          <a:noFill/>
        </p:spPr>
      </p:pic>
      <p:sp>
        <p:nvSpPr>
          <p:cNvPr id="3" name="Content Placeholder 2">
            <a:extLst>
              <a:ext uri="{FF2B5EF4-FFF2-40B4-BE49-F238E27FC236}">
                <a16:creationId xmlns:a16="http://schemas.microsoft.com/office/drawing/2014/main" id="{CD790B09-F90A-2228-969D-491858E83254}"/>
              </a:ext>
            </a:extLst>
          </p:cNvPr>
          <p:cNvSpPr>
            <a:spLocks noGrp="1"/>
          </p:cNvSpPr>
          <p:nvPr>
            <p:ph sz="half" idx="2"/>
          </p:nvPr>
        </p:nvSpPr>
        <p:spPr>
          <a:xfrm>
            <a:off x="8041256" y="862341"/>
            <a:ext cx="4017035" cy="5630923"/>
          </a:xfrm>
        </p:spPr>
        <p:txBody>
          <a:bodyPr vert="horz" lIns="91440" tIns="45720" rIns="91440" bIns="45720" rtlCol="0" anchor="t">
            <a:normAutofit lnSpcReduction="10000"/>
          </a:bodyPr>
          <a:lstStyle/>
          <a:p>
            <a:pPr marL="0" indent="0">
              <a:buNone/>
            </a:pPr>
            <a:r>
              <a:rPr lang="en-GB"/>
              <a:t>3. Digitalization for Sustainable Tourism in the Arctic Region </a:t>
            </a:r>
          </a:p>
          <a:p>
            <a:pPr marL="457200" indent="-457200"/>
            <a:endParaRPr lang="en-GB">
              <a:ea typeface="+mn-lt"/>
              <a:cs typeface="+mn-lt"/>
            </a:endParaRPr>
          </a:p>
          <a:p>
            <a:pPr marL="0" indent="0">
              <a:buNone/>
            </a:pPr>
            <a:r>
              <a:rPr lang="en-GB">
                <a:ea typeface="+mn-lt"/>
                <a:cs typeface="+mn-lt"/>
              </a:rPr>
              <a:t>Sustainable tourism management system: is a human-</a:t>
            </a:r>
            <a:r>
              <a:rPr lang="en-GB" err="1">
                <a:ea typeface="+mn-lt"/>
                <a:cs typeface="+mn-lt"/>
              </a:rPr>
              <a:t>centered</a:t>
            </a:r>
            <a:r>
              <a:rPr lang="en-GB">
                <a:ea typeface="+mn-lt"/>
                <a:cs typeface="+mn-lt"/>
              </a:rPr>
              <a:t> system that aims to create personalized traveling experiences by integrating all tourism stakeholders within a collaborative innovation process</a:t>
            </a:r>
            <a:endParaRPr lang="en-GB">
              <a:cs typeface="Arial"/>
            </a:endParaRPr>
          </a:p>
          <a:p>
            <a:pPr marL="457200" indent="-457200"/>
            <a:endParaRPr lang="en-GB">
              <a:cs typeface="Arial"/>
            </a:endParaRPr>
          </a:p>
          <a:p>
            <a:pPr marL="457200" indent="-457200"/>
            <a:endParaRPr lang="en-GB">
              <a:cs typeface="Arial"/>
            </a:endParaRPr>
          </a:p>
          <a:p>
            <a:pPr marL="0" indent="0">
              <a:buNone/>
            </a:pPr>
            <a:endParaRPr lang="en-GB">
              <a:cs typeface="Arial"/>
            </a:endParaRPr>
          </a:p>
          <a:p>
            <a:pPr marL="0" indent="0">
              <a:buNone/>
            </a:pPr>
            <a:endParaRPr lang="en-GB">
              <a:cs typeface="Arial"/>
            </a:endParaRPr>
          </a:p>
        </p:txBody>
      </p:sp>
      <p:pic>
        <p:nvPicPr>
          <p:cNvPr id="7" name="Picture 4" descr="A picture containing text, black, metalware, dark&#10;&#10;Description automatically generated">
            <a:extLst>
              <a:ext uri="{FF2B5EF4-FFF2-40B4-BE49-F238E27FC236}">
                <a16:creationId xmlns:a16="http://schemas.microsoft.com/office/drawing/2014/main" id="{98D39274-7A72-28DA-4728-FF9CEF941C58}"/>
              </a:ext>
            </a:extLst>
          </p:cNvPr>
          <p:cNvPicPr>
            <a:picLocks noChangeAspect="1"/>
          </p:cNvPicPr>
          <p:nvPr/>
        </p:nvPicPr>
        <p:blipFill>
          <a:blip r:embed="rId3"/>
          <a:stretch>
            <a:fillRect/>
          </a:stretch>
        </p:blipFill>
        <p:spPr>
          <a:xfrm>
            <a:off x="11632215" y="7124898"/>
            <a:ext cx="761068" cy="732483"/>
          </a:xfrm>
          <a:prstGeom prst="rect">
            <a:avLst/>
          </a:prstGeom>
        </p:spPr>
      </p:pic>
      <p:sp>
        <p:nvSpPr>
          <p:cNvPr id="29" name="Slide Number Placeholder 6">
            <a:extLst>
              <a:ext uri="{FF2B5EF4-FFF2-40B4-BE49-F238E27FC236}">
                <a16:creationId xmlns:a16="http://schemas.microsoft.com/office/drawing/2014/main" id="{7F96CF4E-7BAB-2E4F-839A-1CCB77542232}"/>
              </a:ext>
            </a:extLst>
          </p:cNvPr>
          <p:cNvSpPr txBox="1">
            <a:spLocks/>
          </p:cNvSpPr>
          <p:nvPr/>
        </p:nvSpPr>
        <p:spPr>
          <a:xfrm>
            <a:off x="8811883" y="7362765"/>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D76B855D-E9CC-4FF8-AD85-6CDC7B89A0DE}" type="slidenum">
              <a:rPr lang="en-US" smtClean="0">
                <a:solidFill>
                  <a:prstClr val="black">
                    <a:tint val="75000"/>
                  </a:prstClr>
                </a:solidFill>
              </a:rPr>
              <a:pPr>
                <a:spcAft>
                  <a:spcPts val="600"/>
                </a:spcAft>
                <a:defRPr/>
              </a:pPr>
              <a:t>18</a:t>
            </a:fld>
            <a:endParaRPr lang="en-US">
              <a:solidFill>
                <a:prstClr val="black">
                  <a:tint val="75000"/>
                </a:prstClr>
              </a:solidFill>
            </a:endParaRPr>
          </a:p>
        </p:txBody>
      </p:sp>
      <p:sp>
        <p:nvSpPr>
          <p:cNvPr id="38" name="TextBox 37">
            <a:extLst>
              <a:ext uri="{FF2B5EF4-FFF2-40B4-BE49-F238E27FC236}">
                <a16:creationId xmlns:a16="http://schemas.microsoft.com/office/drawing/2014/main" id="{247ED5A4-3E1A-F0E4-0128-CA64C89F0A7E}"/>
              </a:ext>
            </a:extLst>
          </p:cNvPr>
          <p:cNvSpPr txBox="1"/>
          <p:nvPr/>
        </p:nvSpPr>
        <p:spPr>
          <a:xfrm>
            <a:off x="-144" y="6291963"/>
            <a:ext cx="636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Tourism 4.0 enabling technologies. </a:t>
            </a:r>
            <a:r>
              <a:rPr lang="en-US" err="1">
                <a:ea typeface="+mn-lt"/>
                <a:cs typeface="+mn-lt"/>
              </a:rPr>
              <a:t>Peceny</a:t>
            </a:r>
            <a:r>
              <a:rPr lang="en-US">
                <a:ea typeface="+mn-lt"/>
                <a:cs typeface="+mn-lt"/>
              </a:rPr>
              <a:t> et. al (2019) </a:t>
            </a:r>
            <a:endParaRPr lang="en-US"/>
          </a:p>
        </p:txBody>
      </p:sp>
    </p:spTree>
    <p:extLst>
      <p:ext uri="{BB962C8B-B14F-4D97-AF65-F5344CB8AC3E}">
        <p14:creationId xmlns:p14="http://schemas.microsoft.com/office/powerpoint/2010/main" val="4243146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C4E-0BBF-DF0F-222E-45E7D1CBC872}"/>
              </a:ext>
            </a:extLst>
          </p:cNvPr>
          <p:cNvSpPr>
            <a:spLocks noGrp="1"/>
          </p:cNvSpPr>
          <p:nvPr>
            <p:ph type="title"/>
          </p:nvPr>
        </p:nvSpPr>
        <p:spPr>
          <a:xfrm>
            <a:off x="838200" y="493141"/>
            <a:ext cx="10515600" cy="1325563"/>
          </a:xfrm>
        </p:spPr>
        <p:txBody>
          <a:bodyPr anchor="ctr">
            <a:normAutofit/>
          </a:bodyPr>
          <a:lstStyle/>
          <a:p>
            <a:r>
              <a:rPr lang="en-US"/>
              <a:t>Current PhD project</a:t>
            </a:r>
          </a:p>
        </p:txBody>
      </p:sp>
      <p:sp>
        <p:nvSpPr>
          <p:cNvPr id="3" name="Content Placeholder 2">
            <a:extLst>
              <a:ext uri="{FF2B5EF4-FFF2-40B4-BE49-F238E27FC236}">
                <a16:creationId xmlns:a16="http://schemas.microsoft.com/office/drawing/2014/main" id="{CD790B09-F90A-2228-969D-491858E83254}"/>
              </a:ext>
            </a:extLst>
          </p:cNvPr>
          <p:cNvSpPr>
            <a:spLocks noGrp="1"/>
          </p:cNvSpPr>
          <p:nvPr>
            <p:ph sz="half" idx="2"/>
          </p:nvPr>
        </p:nvSpPr>
        <p:spPr>
          <a:xfrm>
            <a:off x="8228160" y="991737"/>
            <a:ext cx="3787000" cy="5070206"/>
          </a:xfrm>
        </p:spPr>
        <p:txBody>
          <a:bodyPr vert="horz" lIns="91440" tIns="45720" rIns="91440" bIns="45720" rtlCol="0" anchor="t">
            <a:normAutofit/>
          </a:bodyPr>
          <a:lstStyle/>
          <a:p>
            <a:pPr marL="0" indent="0">
              <a:buNone/>
            </a:pPr>
            <a:r>
              <a:rPr lang="en-GB"/>
              <a:t>4. </a:t>
            </a:r>
            <a:r>
              <a:rPr lang="en-GB" err="1"/>
              <a:t>IIoT</a:t>
            </a:r>
            <a:r>
              <a:rPr lang="en-GB"/>
              <a:t>-based Smart Warehouse Management System</a:t>
            </a:r>
            <a:endParaRPr lang="en-US"/>
          </a:p>
          <a:p>
            <a:pPr marL="457200" indent="-457200"/>
            <a:r>
              <a:rPr lang="en-GB" sz="1800" i="1">
                <a:ea typeface="+mn-lt"/>
                <a:cs typeface="+mn-lt"/>
              </a:rPr>
              <a:t>Building up a fully-automated, digitized warehouse management system with high-level of intelligence for 100% traceability of consumables and spare parts at both onshore and offshore warehouses</a:t>
            </a:r>
            <a:endParaRPr lang="en-GB" sz="1800">
              <a:cs typeface="Arial" panose="020B0604020202020204"/>
            </a:endParaRPr>
          </a:p>
          <a:p>
            <a:pPr marL="457200" indent="-457200"/>
            <a:r>
              <a:rPr lang="en-GB" sz="1800" i="1">
                <a:ea typeface="+mn-lt"/>
                <a:cs typeface="+mn-lt"/>
              </a:rPr>
              <a:t>reducing</a:t>
            </a:r>
            <a:r>
              <a:rPr lang="en-GB" sz="1800" b="1" i="1">
                <a:ea typeface="+mn-lt"/>
                <a:cs typeface="+mn-lt"/>
              </a:rPr>
              <a:t> 50% of current inventory</a:t>
            </a:r>
            <a:r>
              <a:rPr lang="en-GB" sz="1800" i="1">
                <a:ea typeface="+mn-lt"/>
                <a:cs typeface="+mn-lt"/>
              </a:rPr>
              <a:t> is expected to contribute </a:t>
            </a:r>
            <a:r>
              <a:rPr lang="en-GB" sz="1800" b="1" i="1">
                <a:ea typeface="+mn-lt"/>
                <a:cs typeface="+mn-lt"/>
              </a:rPr>
              <a:t>50% improvement at the bottom line</a:t>
            </a:r>
            <a:endParaRPr lang="en-GB" sz="1800" i="1">
              <a:ea typeface="+mn-lt"/>
              <a:cs typeface="+mn-lt"/>
            </a:endParaRPr>
          </a:p>
          <a:p>
            <a:pPr marL="0" indent="0">
              <a:buNone/>
            </a:pPr>
            <a:endParaRPr lang="en-GB" sz="1800">
              <a:cs typeface="Arial" panose="020B0604020202020204"/>
            </a:endParaRPr>
          </a:p>
          <a:p>
            <a:pPr marL="457200" indent="-457200"/>
            <a:endParaRPr lang="en-GB">
              <a:cs typeface="Arial" panose="020B0604020202020204"/>
            </a:endParaRPr>
          </a:p>
          <a:p>
            <a:pPr marL="0" indent="0">
              <a:buNone/>
            </a:pPr>
            <a:endParaRPr lang="en-GB">
              <a:cs typeface="Arial" panose="020B0604020202020204"/>
            </a:endParaRPr>
          </a:p>
        </p:txBody>
      </p:sp>
      <p:pic>
        <p:nvPicPr>
          <p:cNvPr id="7" name="Picture 4" descr="A picture containing text, black, metalware, dark&#10;&#10;Description automatically generated">
            <a:extLst>
              <a:ext uri="{FF2B5EF4-FFF2-40B4-BE49-F238E27FC236}">
                <a16:creationId xmlns:a16="http://schemas.microsoft.com/office/drawing/2014/main" id="{98D39274-7A72-28DA-4728-FF9CEF941C58}"/>
              </a:ext>
            </a:extLst>
          </p:cNvPr>
          <p:cNvPicPr>
            <a:picLocks noChangeAspect="1"/>
          </p:cNvPicPr>
          <p:nvPr/>
        </p:nvPicPr>
        <p:blipFill>
          <a:blip r:embed="rId2"/>
          <a:stretch>
            <a:fillRect/>
          </a:stretch>
        </p:blipFill>
        <p:spPr>
          <a:xfrm>
            <a:off x="11632215" y="7124898"/>
            <a:ext cx="761068" cy="732483"/>
          </a:xfrm>
          <a:prstGeom prst="rect">
            <a:avLst/>
          </a:prstGeom>
        </p:spPr>
      </p:pic>
      <p:sp>
        <p:nvSpPr>
          <p:cNvPr id="29" name="Slide Number Placeholder 6">
            <a:extLst>
              <a:ext uri="{FF2B5EF4-FFF2-40B4-BE49-F238E27FC236}">
                <a16:creationId xmlns:a16="http://schemas.microsoft.com/office/drawing/2014/main" id="{7F96CF4E-7BAB-2E4F-839A-1CCB77542232}"/>
              </a:ext>
            </a:extLst>
          </p:cNvPr>
          <p:cNvSpPr txBox="1">
            <a:spLocks/>
          </p:cNvSpPr>
          <p:nvPr/>
        </p:nvSpPr>
        <p:spPr>
          <a:xfrm>
            <a:off x="8811883" y="7362765"/>
            <a:ext cx="2743200" cy="365125"/>
          </a:xfrm>
          <a:prstGeom prst="rect">
            <a:avLst/>
          </a:prstGeo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D76B855D-E9CC-4FF8-AD85-6CDC7B89A0DE}" type="slidenum">
              <a:rPr lang="en-US" smtClean="0">
                <a:solidFill>
                  <a:prstClr val="black">
                    <a:tint val="75000"/>
                  </a:prstClr>
                </a:solidFill>
              </a:rPr>
              <a:pPr>
                <a:spcAft>
                  <a:spcPts val="600"/>
                </a:spcAft>
                <a:defRPr/>
              </a:pPr>
              <a:t>19</a:t>
            </a:fld>
            <a:endParaRPr lang="en-US">
              <a:solidFill>
                <a:prstClr val="black">
                  <a:tint val="75000"/>
                </a:prstClr>
              </a:solidFill>
            </a:endParaRPr>
          </a:p>
        </p:txBody>
      </p:sp>
      <p:pic>
        <p:nvPicPr>
          <p:cNvPr id="4" name="Picture 4" descr="Logo, company name&#10;&#10;Description automatically generated">
            <a:extLst>
              <a:ext uri="{FF2B5EF4-FFF2-40B4-BE49-F238E27FC236}">
                <a16:creationId xmlns:a16="http://schemas.microsoft.com/office/drawing/2014/main" id="{3E5E25B1-B640-A810-5D41-BB18C68A51AB}"/>
              </a:ext>
            </a:extLst>
          </p:cNvPr>
          <p:cNvPicPr>
            <a:picLocks noChangeAspect="1"/>
          </p:cNvPicPr>
          <p:nvPr/>
        </p:nvPicPr>
        <p:blipFill>
          <a:blip r:embed="rId3"/>
          <a:stretch>
            <a:fillRect/>
          </a:stretch>
        </p:blipFill>
        <p:spPr>
          <a:xfrm>
            <a:off x="9339532" y="5524244"/>
            <a:ext cx="2743200" cy="1100380"/>
          </a:xfrm>
          <a:prstGeom prst="rect">
            <a:avLst/>
          </a:prstGeom>
        </p:spPr>
      </p:pic>
      <p:pic>
        <p:nvPicPr>
          <p:cNvPr id="5" name="Picture 5" descr="Table&#10;&#10;Description automatically generated">
            <a:extLst>
              <a:ext uri="{FF2B5EF4-FFF2-40B4-BE49-F238E27FC236}">
                <a16:creationId xmlns:a16="http://schemas.microsoft.com/office/drawing/2014/main" id="{B4EAE71D-8050-92A8-2454-22DED1995556}"/>
              </a:ext>
            </a:extLst>
          </p:cNvPr>
          <p:cNvPicPr>
            <a:picLocks noChangeAspect="1"/>
          </p:cNvPicPr>
          <p:nvPr/>
        </p:nvPicPr>
        <p:blipFill>
          <a:blip r:embed="rId4"/>
          <a:stretch>
            <a:fillRect/>
          </a:stretch>
        </p:blipFill>
        <p:spPr>
          <a:xfrm>
            <a:off x="-5750" y="2359808"/>
            <a:ext cx="8264105" cy="4266231"/>
          </a:xfrm>
          <a:prstGeom prst="rect">
            <a:avLst/>
          </a:prstGeom>
        </p:spPr>
      </p:pic>
    </p:spTree>
    <p:extLst>
      <p:ext uri="{BB962C8B-B14F-4D97-AF65-F5344CB8AC3E}">
        <p14:creationId xmlns:p14="http://schemas.microsoft.com/office/powerpoint/2010/main" val="261207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ater, outdoor, nature, wave&#10;&#10;Description automatically generated">
            <a:extLst>
              <a:ext uri="{FF2B5EF4-FFF2-40B4-BE49-F238E27FC236}">
                <a16:creationId xmlns:a16="http://schemas.microsoft.com/office/drawing/2014/main" id="{0E90BCEB-5727-E4D6-A2C7-7C6D8BB555A5}"/>
              </a:ext>
            </a:extLst>
          </p:cNvPr>
          <p:cNvPicPr>
            <a:picLocks noChangeAspect="1"/>
          </p:cNvPicPr>
          <p:nvPr/>
        </p:nvPicPr>
        <p:blipFill>
          <a:blip r:embed="rId3"/>
          <a:stretch>
            <a:fillRect/>
          </a:stretch>
        </p:blipFill>
        <p:spPr>
          <a:xfrm>
            <a:off x="8627" y="616790"/>
            <a:ext cx="11628404" cy="7666005"/>
          </a:xfrm>
          <a:prstGeom prst="rect">
            <a:avLst/>
          </a:prstGeom>
        </p:spPr>
      </p:pic>
      <p:pic>
        <p:nvPicPr>
          <p:cNvPr id="5" name="Picture 5" descr="A picture containing nature, outdoor, tree, water&#10;&#10;Description automatically generated">
            <a:extLst>
              <a:ext uri="{FF2B5EF4-FFF2-40B4-BE49-F238E27FC236}">
                <a16:creationId xmlns:a16="http://schemas.microsoft.com/office/drawing/2014/main" id="{12662626-DA9F-EDD2-17F0-13FC9859B3AE}"/>
              </a:ext>
            </a:extLst>
          </p:cNvPr>
          <p:cNvPicPr>
            <a:picLocks noChangeAspect="1"/>
          </p:cNvPicPr>
          <p:nvPr/>
        </p:nvPicPr>
        <p:blipFill>
          <a:blip r:embed="rId4"/>
          <a:stretch>
            <a:fillRect/>
          </a:stretch>
        </p:blipFill>
        <p:spPr>
          <a:xfrm>
            <a:off x="6478439" y="4313"/>
            <a:ext cx="5719312" cy="7668882"/>
          </a:xfrm>
          <a:prstGeom prst="rect">
            <a:avLst/>
          </a:prstGeom>
        </p:spPr>
      </p:pic>
      <p:pic>
        <p:nvPicPr>
          <p:cNvPr id="15" name="Picture 15">
            <a:extLst>
              <a:ext uri="{FF2B5EF4-FFF2-40B4-BE49-F238E27FC236}">
                <a16:creationId xmlns:a16="http://schemas.microsoft.com/office/drawing/2014/main" id="{C4BF5329-6041-A2E0-5BA9-3D29794C08D4}"/>
              </a:ext>
            </a:extLst>
          </p:cNvPr>
          <p:cNvPicPr>
            <a:picLocks noGrp="1" noChangeAspect="1"/>
          </p:cNvPicPr>
          <p:nvPr>
            <p:ph sz="half" idx="1"/>
          </p:nvPr>
        </p:nvPicPr>
        <p:blipFill>
          <a:blip r:embed="rId5"/>
          <a:stretch>
            <a:fillRect/>
          </a:stretch>
        </p:blipFill>
        <p:spPr>
          <a:xfrm>
            <a:off x="1249" y="-374"/>
            <a:ext cx="8045993" cy="5337161"/>
          </a:xfrm>
        </p:spPr>
      </p:pic>
      <p:pic>
        <p:nvPicPr>
          <p:cNvPr id="2" name="Picture 2" descr="A picture containing tree, outdoor, grass, plant&#10;&#10;Description automatically generated">
            <a:extLst>
              <a:ext uri="{FF2B5EF4-FFF2-40B4-BE49-F238E27FC236}">
                <a16:creationId xmlns:a16="http://schemas.microsoft.com/office/drawing/2014/main" id="{E06E3620-F6EF-E3CC-C730-CA5591798965}"/>
              </a:ext>
            </a:extLst>
          </p:cNvPr>
          <p:cNvPicPr>
            <a:picLocks noChangeAspect="1"/>
          </p:cNvPicPr>
          <p:nvPr/>
        </p:nvPicPr>
        <p:blipFill>
          <a:blip r:embed="rId6"/>
          <a:stretch>
            <a:fillRect/>
          </a:stretch>
        </p:blipFill>
        <p:spPr>
          <a:xfrm>
            <a:off x="-5751" y="2558452"/>
            <a:ext cx="5690558" cy="4300267"/>
          </a:xfrm>
          <a:prstGeom prst="rect">
            <a:avLst/>
          </a:prstGeom>
        </p:spPr>
      </p:pic>
      <p:pic>
        <p:nvPicPr>
          <p:cNvPr id="4" name="Picture 4">
            <a:extLst>
              <a:ext uri="{FF2B5EF4-FFF2-40B4-BE49-F238E27FC236}">
                <a16:creationId xmlns:a16="http://schemas.microsoft.com/office/drawing/2014/main" id="{77E40FF9-D186-07C7-1731-5DD2DB28B6A5}"/>
              </a:ext>
            </a:extLst>
          </p:cNvPr>
          <p:cNvPicPr>
            <a:picLocks noChangeAspect="1"/>
          </p:cNvPicPr>
          <p:nvPr/>
        </p:nvPicPr>
        <p:blipFill>
          <a:blip r:embed="rId7"/>
          <a:stretch>
            <a:fillRect/>
          </a:stretch>
        </p:blipFill>
        <p:spPr>
          <a:xfrm>
            <a:off x="8626" y="-1439"/>
            <a:ext cx="9529311" cy="6343289"/>
          </a:xfrm>
          <a:prstGeom prst="rect">
            <a:avLst/>
          </a:prstGeom>
        </p:spPr>
      </p:pic>
      <p:pic>
        <p:nvPicPr>
          <p:cNvPr id="14" name="Picture 14">
            <a:extLst>
              <a:ext uri="{FF2B5EF4-FFF2-40B4-BE49-F238E27FC236}">
                <a16:creationId xmlns:a16="http://schemas.microsoft.com/office/drawing/2014/main" id="{7EAFED01-30D2-88C4-D02D-B0BCA291EF7C}"/>
              </a:ext>
            </a:extLst>
          </p:cNvPr>
          <p:cNvPicPr>
            <a:picLocks noGrp="1" noChangeAspect="1"/>
          </p:cNvPicPr>
          <p:nvPr>
            <p:ph sz="half" idx="2"/>
          </p:nvPr>
        </p:nvPicPr>
        <p:blipFill>
          <a:blip r:embed="rId8"/>
          <a:stretch>
            <a:fillRect/>
          </a:stretch>
        </p:blipFill>
        <p:spPr>
          <a:xfrm>
            <a:off x="1868186" y="8130"/>
            <a:ext cx="10322564" cy="6873380"/>
          </a:xfrm>
        </p:spPr>
      </p:pic>
    </p:spTree>
    <p:extLst>
      <p:ext uri="{BB962C8B-B14F-4D97-AF65-F5344CB8AC3E}">
        <p14:creationId xmlns:p14="http://schemas.microsoft.com/office/powerpoint/2010/main" val="221538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900" decel="100000" fill="hold"/>
                                        <p:tgtEl>
                                          <p:spTgt spid="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ms Both Systems720 (3)">
            <a:hlinkClick r:id="" action="ppaction://media"/>
            <a:extLst>
              <a:ext uri="{FF2B5EF4-FFF2-40B4-BE49-F238E27FC236}">
                <a16:creationId xmlns:a16="http://schemas.microsoft.com/office/drawing/2014/main" id="{E11D9512-783E-4055-B5CC-4BFD21C952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4365" y="2005611"/>
            <a:ext cx="10899692" cy="4852390"/>
          </a:xfrm>
          <a:prstGeom prst="rect">
            <a:avLst/>
          </a:prstGeom>
        </p:spPr>
      </p:pic>
      <p:pic>
        <p:nvPicPr>
          <p:cNvPr id="5" name="Picture 4">
            <a:extLst>
              <a:ext uri="{FF2B5EF4-FFF2-40B4-BE49-F238E27FC236}">
                <a16:creationId xmlns:a16="http://schemas.microsoft.com/office/drawing/2014/main" id="{B369837F-D9F8-4D27-A152-FA0598AA3E65}"/>
              </a:ext>
            </a:extLst>
          </p:cNvPr>
          <p:cNvPicPr>
            <a:picLocks noChangeAspect="1"/>
          </p:cNvPicPr>
          <p:nvPr/>
        </p:nvPicPr>
        <p:blipFill>
          <a:blip r:embed="rId6"/>
          <a:stretch>
            <a:fillRect/>
          </a:stretch>
        </p:blipFill>
        <p:spPr>
          <a:xfrm>
            <a:off x="9613392" y="0"/>
            <a:ext cx="2407196" cy="1028717"/>
          </a:xfrm>
          <a:prstGeom prst="rect">
            <a:avLst/>
          </a:prstGeom>
        </p:spPr>
      </p:pic>
      <p:sp>
        <p:nvSpPr>
          <p:cNvPr id="6" name="Title 1">
            <a:extLst>
              <a:ext uri="{FF2B5EF4-FFF2-40B4-BE49-F238E27FC236}">
                <a16:creationId xmlns:a16="http://schemas.microsoft.com/office/drawing/2014/main" id="{DB501950-07C6-1CC0-029D-476B243EAB8C}"/>
              </a:ext>
            </a:extLst>
          </p:cNvPr>
          <p:cNvSpPr txBox="1">
            <a:spLocks/>
          </p:cNvSpPr>
          <p:nvPr/>
        </p:nvSpPr>
        <p:spPr>
          <a:xfrm>
            <a:off x="659920" y="6886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Current PhD project</a:t>
            </a:r>
          </a:p>
        </p:txBody>
      </p:sp>
      <p:sp>
        <p:nvSpPr>
          <p:cNvPr id="7" name="Content Placeholder 2">
            <a:extLst>
              <a:ext uri="{FF2B5EF4-FFF2-40B4-BE49-F238E27FC236}">
                <a16:creationId xmlns:a16="http://schemas.microsoft.com/office/drawing/2014/main" id="{07D6AEC2-7C7B-3AD7-2FF4-ADBDDC467FA4}"/>
              </a:ext>
            </a:extLst>
          </p:cNvPr>
          <p:cNvSpPr>
            <a:spLocks noGrp="1"/>
          </p:cNvSpPr>
          <p:nvPr/>
        </p:nvSpPr>
        <p:spPr>
          <a:xfrm>
            <a:off x="6258462" y="1034867"/>
            <a:ext cx="5929225" cy="11595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5. Self-Configurable Manufacturing system for batch-size-1</a:t>
            </a:r>
            <a:endParaRPr lang="en-GB">
              <a:cs typeface="Arial"/>
            </a:endParaRPr>
          </a:p>
          <a:p>
            <a:pPr marL="0" indent="0">
              <a:buNone/>
            </a:pPr>
            <a:endParaRPr lang="en-GB" sz="1800">
              <a:cs typeface="Arial" panose="020B0604020202020204"/>
            </a:endParaRPr>
          </a:p>
          <a:p>
            <a:pPr marL="457200" indent="-457200"/>
            <a:endParaRPr lang="en-GB">
              <a:cs typeface="Arial" panose="020B0604020202020204"/>
            </a:endParaRPr>
          </a:p>
          <a:p>
            <a:pPr marL="0" indent="0">
              <a:buNone/>
            </a:pPr>
            <a:endParaRPr lang="en-GB">
              <a:cs typeface="Arial" panose="020B0604020202020204"/>
            </a:endParaRPr>
          </a:p>
        </p:txBody>
      </p:sp>
    </p:spTree>
    <p:extLst>
      <p:ext uri="{BB962C8B-B14F-4D97-AF65-F5344CB8AC3E}">
        <p14:creationId xmlns:p14="http://schemas.microsoft.com/office/powerpoint/2010/main" val="125449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FE99F4-FA4B-1DCD-01EA-08D7E0A3CC92}"/>
              </a:ext>
            </a:extLst>
          </p:cNvPr>
          <p:cNvSpPr>
            <a:spLocks noGrp="1"/>
          </p:cNvSpPr>
          <p:nvPr>
            <p:ph type="title"/>
          </p:nvPr>
        </p:nvSpPr>
        <p:spPr>
          <a:xfrm>
            <a:off x="938842" y="651292"/>
            <a:ext cx="10515600" cy="1325563"/>
          </a:xfrm>
        </p:spPr>
        <p:txBody>
          <a:bodyPr anchor="ctr">
            <a:normAutofit/>
          </a:bodyPr>
          <a:lstStyle/>
          <a:p>
            <a:r>
              <a:rPr lang="en-US" b="1">
                <a:cs typeface="Arial"/>
              </a:rPr>
              <a:t>Future Cooperation   </a:t>
            </a:r>
            <a:endParaRPr lang="en-US" b="1"/>
          </a:p>
        </p:txBody>
      </p:sp>
      <p:pic>
        <p:nvPicPr>
          <p:cNvPr id="9" name="Picture 9" descr="Chart, sunburst chart&#10;&#10;Description automatically generated">
            <a:extLst>
              <a:ext uri="{FF2B5EF4-FFF2-40B4-BE49-F238E27FC236}">
                <a16:creationId xmlns:a16="http://schemas.microsoft.com/office/drawing/2014/main" id="{366207CC-57AE-C3B0-7805-4E5346FB83CD}"/>
              </a:ext>
            </a:extLst>
          </p:cNvPr>
          <p:cNvPicPr>
            <a:picLocks noChangeAspect="1"/>
          </p:cNvPicPr>
          <p:nvPr/>
        </p:nvPicPr>
        <p:blipFill>
          <a:blip r:embed="rId2"/>
          <a:stretch>
            <a:fillRect/>
          </a:stretch>
        </p:blipFill>
        <p:spPr>
          <a:xfrm>
            <a:off x="8261231" y="98743"/>
            <a:ext cx="3950897" cy="2663609"/>
          </a:xfrm>
          <a:prstGeom prst="rect">
            <a:avLst/>
          </a:prstGeom>
        </p:spPr>
      </p:pic>
      <p:sp>
        <p:nvSpPr>
          <p:cNvPr id="4" name="Content Placeholder 2">
            <a:extLst>
              <a:ext uri="{FF2B5EF4-FFF2-40B4-BE49-F238E27FC236}">
                <a16:creationId xmlns:a16="http://schemas.microsoft.com/office/drawing/2014/main" id="{D128788A-A353-FD00-74D5-5C650E5FDA71}"/>
              </a:ext>
            </a:extLst>
          </p:cNvPr>
          <p:cNvSpPr txBox="1">
            <a:spLocks/>
          </p:cNvSpPr>
          <p:nvPr/>
        </p:nvSpPr>
        <p:spPr>
          <a:xfrm>
            <a:off x="981974" y="1494946"/>
            <a:ext cx="10774393" cy="21372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cs typeface="Arial"/>
            </a:endParaRPr>
          </a:p>
          <a:p>
            <a:r>
              <a:rPr lang="en-US">
                <a:cs typeface="Arial"/>
              </a:rPr>
              <a:t>Joint research projects </a:t>
            </a:r>
          </a:p>
          <a:p>
            <a:r>
              <a:rPr lang="en-US">
                <a:ea typeface="+mn-lt"/>
                <a:cs typeface="+mn-lt"/>
              </a:rPr>
              <a:t>Cooperative PhD Education </a:t>
            </a:r>
            <a:endParaRPr lang="en-US">
              <a:cs typeface="Arial"/>
            </a:endParaRPr>
          </a:p>
          <a:p>
            <a:r>
              <a:rPr lang="en-US">
                <a:cs typeface="Arial"/>
              </a:rPr>
              <a:t>… </a:t>
            </a:r>
          </a:p>
          <a:p>
            <a:endParaRPr lang="en-US">
              <a:cs typeface="Arial"/>
            </a:endParaRPr>
          </a:p>
        </p:txBody>
      </p:sp>
    </p:spTree>
    <p:extLst>
      <p:ext uri="{BB962C8B-B14F-4D97-AF65-F5344CB8AC3E}">
        <p14:creationId xmlns:p14="http://schemas.microsoft.com/office/powerpoint/2010/main" val="26844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a:extLst>
              <a:ext uri="{FF2B5EF4-FFF2-40B4-BE49-F238E27FC236}">
                <a16:creationId xmlns:a16="http://schemas.microsoft.com/office/drawing/2014/main" id="{621AAC13-2B52-49A7-9C9E-99F1C8A5B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414" y="406977"/>
            <a:ext cx="1962732" cy="462667"/>
          </a:xfrm>
          <a:prstGeom prst="rect">
            <a:avLst/>
          </a:prstGeom>
        </p:spPr>
      </p:pic>
      <p:pic>
        <p:nvPicPr>
          <p:cNvPr id="4" name="Picture 3" descr="Map&#10;&#10;Description automatically generated">
            <a:extLst>
              <a:ext uri="{FF2B5EF4-FFF2-40B4-BE49-F238E27FC236}">
                <a16:creationId xmlns:a16="http://schemas.microsoft.com/office/drawing/2014/main" id="{D92610FD-B609-54A2-7D56-910F878625AD}"/>
              </a:ext>
            </a:extLst>
          </p:cNvPr>
          <p:cNvPicPr>
            <a:picLocks noChangeAspect="1"/>
          </p:cNvPicPr>
          <p:nvPr/>
        </p:nvPicPr>
        <p:blipFill>
          <a:blip r:embed="rId4"/>
          <a:stretch>
            <a:fillRect/>
          </a:stretch>
        </p:blipFill>
        <p:spPr>
          <a:xfrm>
            <a:off x="2572914" y="-142336"/>
            <a:ext cx="6833192" cy="6861946"/>
          </a:xfrm>
          <a:prstGeom prst="rect">
            <a:avLst/>
          </a:prstGeom>
        </p:spPr>
      </p:pic>
      <p:pic>
        <p:nvPicPr>
          <p:cNvPr id="6" name="Picture 16" descr="A picture containing water, mountain, outdoor, sky&#10;&#10;Description automatically generated">
            <a:extLst>
              <a:ext uri="{FF2B5EF4-FFF2-40B4-BE49-F238E27FC236}">
                <a16:creationId xmlns:a16="http://schemas.microsoft.com/office/drawing/2014/main" id="{C3BB2555-D640-D4F8-DF2A-09D8704AEF85}"/>
              </a:ext>
            </a:extLst>
          </p:cNvPr>
          <p:cNvPicPr>
            <a:picLocks noChangeAspect="1"/>
          </p:cNvPicPr>
          <p:nvPr/>
        </p:nvPicPr>
        <p:blipFill>
          <a:blip r:embed="rId5"/>
          <a:stretch>
            <a:fillRect/>
          </a:stretch>
        </p:blipFill>
        <p:spPr>
          <a:xfrm>
            <a:off x="-11878" y="3711494"/>
            <a:ext cx="4793033" cy="3228517"/>
          </a:xfrm>
          <a:prstGeom prst="rect">
            <a:avLst/>
          </a:prstGeom>
        </p:spPr>
      </p:pic>
      <p:pic>
        <p:nvPicPr>
          <p:cNvPr id="10" name="Picture 10">
            <a:extLst>
              <a:ext uri="{FF2B5EF4-FFF2-40B4-BE49-F238E27FC236}">
                <a16:creationId xmlns:a16="http://schemas.microsoft.com/office/drawing/2014/main" id="{F04831DE-3726-462D-92F4-410AD7478302}"/>
              </a:ext>
            </a:extLst>
          </p:cNvPr>
          <p:cNvPicPr>
            <a:picLocks noChangeAspect="1"/>
          </p:cNvPicPr>
          <p:nvPr/>
        </p:nvPicPr>
        <p:blipFill>
          <a:blip r:embed="rId6"/>
          <a:stretch>
            <a:fillRect/>
          </a:stretch>
        </p:blipFill>
        <p:spPr>
          <a:xfrm>
            <a:off x="-10808" y="953099"/>
            <a:ext cx="2956989" cy="2902019"/>
          </a:xfrm>
          <a:prstGeom prst="rect">
            <a:avLst/>
          </a:prstGeom>
        </p:spPr>
      </p:pic>
      <p:pic>
        <p:nvPicPr>
          <p:cNvPr id="14" name="Picture 6">
            <a:extLst>
              <a:ext uri="{FF2B5EF4-FFF2-40B4-BE49-F238E27FC236}">
                <a16:creationId xmlns:a16="http://schemas.microsoft.com/office/drawing/2014/main" id="{DACFC59B-049E-4EA7-89AF-32EAC202D5B0}"/>
              </a:ext>
            </a:extLst>
          </p:cNvPr>
          <p:cNvPicPr>
            <a:picLocks noChangeAspect="1"/>
          </p:cNvPicPr>
          <p:nvPr/>
        </p:nvPicPr>
        <p:blipFill>
          <a:blip r:embed="rId7"/>
          <a:stretch>
            <a:fillRect/>
          </a:stretch>
        </p:blipFill>
        <p:spPr>
          <a:xfrm>
            <a:off x="8244149" y="-291179"/>
            <a:ext cx="3934649" cy="3983527"/>
          </a:xfrm>
          <a:prstGeom prst="rect">
            <a:avLst/>
          </a:prstGeom>
        </p:spPr>
      </p:pic>
      <p:pic>
        <p:nvPicPr>
          <p:cNvPr id="8" name="Picture 8" descr="A picture containing text, yellow, outdoor, transport&#10;&#10;Description automatically generated">
            <a:extLst>
              <a:ext uri="{FF2B5EF4-FFF2-40B4-BE49-F238E27FC236}">
                <a16:creationId xmlns:a16="http://schemas.microsoft.com/office/drawing/2014/main" id="{FE9D852D-58D2-1CB8-5151-85382C230F3E}"/>
              </a:ext>
            </a:extLst>
          </p:cNvPr>
          <p:cNvPicPr>
            <a:picLocks noChangeAspect="1"/>
          </p:cNvPicPr>
          <p:nvPr/>
        </p:nvPicPr>
        <p:blipFill>
          <a:blip r:embed="rId8"/>
          <a:stretch>
            <a:fillRect/>
          </a:stretch>
        </p:blipFill>
        <p:spPr>
          <a:xfrm>
            <a:off x="7930551" y="3706156"/>
            <a:ext cx="5546784" cy="3111913"/>
          </a:xfrm>
          <a:prstGeom prst="rect">
            <a:avLst/>
          </a:prstGeom>
        </p:spPr>
      </p:pic>
    </p:spTree>
    <p:extLst>
      <p:ext uri="{BB962C8B-B14F-4D97-AF65-F5344CB8AC3E}">
        <p14:creationId xmlns:p14="http://schemas.microsoft.com/office/powerpoint/2010/main" val="35769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lide Number"/>
          <p:cNvSpPr txBox="1">
            <a:spLocks noGrp="1"/>
          </p:cNvSpPr>
          <p:nvPr>
            <p:ph type="sldNum" sz="quarter" idx="2"/>
          </p:nvPr>
        </p:nvSpPr>
        <p:spPr>
          <a:xfrm>
            <a:off x="11917460" y="6506597"/>
            <a:ext cx="186908" cy="297454"/>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pic>
        <p:nvPicPr>
          <p:cNvPr id="392" name="Image" descr="Image"/>
          <p:cNvPicPr>
            <a:picLocks noChangeAspect="1"/>
          </p:cNvPicPr>
          <p:nvPr/>
        </p:nvPicPr>
        <p:blipFill>
          <a:blip r:embed="rId3"/>
          <a:stretch>
            <a:fillRect/>
          </a:stretch>
        </p:blipFill>
        <p:spPr>
          <a:xfrm>
            <a:off x="53573" y="-1518"/>
            <a:ext cx="12073856" cy="6858001"/>
          </a:xfrm>
          <a:prstGeom prst="rect">
            <a:avLst/>
          </a:prstGeom>
          <a:ln w="12700">
            <a:miter lim="400000"/>
          </a:ln>
        </p:spPr>
      </p:pic>
      <p:grpSp>
        <p:nvGrpSpPr>
          <p:cNvPr id="403" name="Group"/>
          <p:cNvGrpSpPr/>
          <p:nvPr/>
        </p:nvGrpSpPr>
        <p:grpSpPr>
          <a:xfrm>
            <a:off x="5590799" y="400171"/>
            <a:ext cx="1044268" cy="1840135"/>
            <a:chOff x="0" y="0"/>
            <a:chExt cx="783200" cy="1380100"/>
          </a:xfrm>
        </p:grpSpPr>
        <p:sp>
          <p:nvSpPr>
            <p:cNvPr id="393" name="Circle"/>
            <p:cNvSpPr/>
            <p:nvPr/>
          </p:nvSpPr>
          <p:spPr>
            <a:xfrm>
              <a:off x="127000" y="13081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4" name="Circle"/>
            <p:cNvSpPr/>
            <p:nvPr/>
          </p:nvSpPr>
          <p:spPr>
            <a:xfrm>
              <a:off x="127000" y="11938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5" name="Circle"/>
            <p:cNvSpPr/>
            <p:nvPr/>
          </p:nvSpPr>
          <p:spPr>
            <a:xfrm>
              <a:off x="241300" y="10414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6" name="Circle"/>
            <p:cNvSpPr/>
            <p:nvPr/>
          </p:nvSpPr>
          <p:spPr>
            <a:xfrm>
              <a:off x="190500" y="9906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7" name="Circle"/>
            <p:cNvSpPr/>
            <p:nvPr/>
          </p:nvSpPr>
          <p:spPr>
            <a:xfrm>
              <a:off x="279400" y="9398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8" name="Circle"/>
            <p:cNvSpPr/>
            <p:nvPr/>
          </p:nvSpPr>
          <p:spPr>
            <a:xfrm>
              <a:off x="279400" y="8636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399" name="Circle"/>
            <p:cNvSpPr/>
            <p:nvPr/>
          </p:nvSpPr>
          <p:spPr>
            <a:xfrm>
              <a:off x="0" y="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0" name="Circle"/>
            <p:cNvSpPr/>
            <p:nvPr/>
          </p:nvSpPr>
          <p:spPr>
            <a:xfrm>
              <a:off x="444500" y="8128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1" name="Circle"/>
            <p:cNvSpPr/>
            <p:nvPr/>
          </p:nvSpPr>
          <p:spPr>
            <a:xfrm>
              <a:off x="431800" y="7239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2" name="Circle"/>
            <p:cNvSpPr/>
            <p:nvPr/>
          </p:nvSpPr>
          <p:spPr>
            <a:xfrm>
              <a:off x="711200" y="749300"/>
              <a:ext cx="72001" cy="72001"/>
            </a:xfrm>
            <a:prstGeom prst="ellipse">
              <a:avLst/>
            </a:prstGeom>
            <a:noFill/>
            <a:ln w="12700" cap="flat">
              <a:solidFill>
                <a:srgbClr val="FFFB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grpSp>
      <p:grpSp>
        <p:nvGrpSpPr>
          <p:cNvPr id="414" name="Group"/>
          <p:cNvGrpSpPr/>
          <p:nvPr/>
        </p:nvGrpSpPr>
        <p:grpSpPr>
          <a:xfrm>
            <a:off x="5600169" y="388181"/>
            <a:ext cx="1044268" cy="1840135"/>
            <a:chOff x="0" y="0"/>
            <a:chExt cx="783200" cy="1380100"/>
          </a:xfrm>
        </p:grpSpPr>
        <p:sp>
          <p:nvSpPr>
            <p:cNvPr id="404" name="Circle"/>
            <p:cNvSpPr/>
            <p:nvPr/>
          </p:nvSpPr>
          <p:spPr>
            <a:xfrm>
              <a:off x="127000" y="13081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5" name="Circle"/>
            <p:cNvSpPr/>
            <p:nvPr/>
          </p:nvSpPr>
          <p:spPr>
            <a:xfrm>
              <a:off x="127000" y="11938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6" name="Circle"/>
            <p:cNvSpPr/>
            <p:nvPr/>
          </p:nvSpPr>
          <p:spPr>
            <a:xfrm>
              <a:off x="241300" y="10414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7" name="Circle"/>
            <p:cNvSpPr/>
            <p:nvPr/>
          </p:nvSpPr>
          <p:spPr>
            <a:xfrm>
              <a:off x="190500" y="9906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8" name="Circle"/>
            <p:cNvSpPr/>
            <p:nvPr/>
          </p:nvSpPr>
          <p:spPr>
            <a:xfrm>
              <a:off x="279400" y="9398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09" name="Circle"/>
            <p:cNvSpPr/>
            <p:nvPr/>
          </p:nvSpPr>
          <p:spPr>
            <a:xfrm>
              <a:off x="279400" y="8636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10" name="Circle"/>
            <p:cNvSpPr/>
            <p:nvPr/>
          </p:nvSpPr>
          <p:spPr>
            <a:xfrm>
              <a:off x="0" y="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11" name="Circle"/>
            <p:cNvSpPr/>
            <p:nvPr/>
          </p:nvSpPr>
          <p:spPr>
            <a:xfrm>
              <a:off x="444500" y="8128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12" name="Circle"/>
            <p:cNvSpPr/>
            <p:nvPr/>
          </p:nvSpPr>
          <p:spPr>
            <a:xfrm>
              <a:off x="431800" y="7239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sp>
          <p:nvSpPr>
            <p:cNvPr id="413" name="Circle"/>
            <p:cNvSpPr/>
            <p:nvPr/>
          </p:nvSpPr>
          <p:spPr>
            <a:xfrm>
              <a:off x="711200" y="749300"/>
              <a:ext cx="72001" cy="72001"/>
            </a:xfrm>
            <a:prstGeom prst="ellipse">
              <a:avLst/>
            </a:prstGeom>
            <a:noFill/>
            <a:ln w="12700" cap="flat">
              <a:solidFill>
                <a:srgbClr val="FF2600"/>
              </a:solidFill>
              <a:prstDash val="solid"/>
              <a:round/>
            </a:ln>
            <a:effectLst>
              <a:outerShdw blurRad="38100" dist="20000" dir="5400000" rotWithShape="0">
                <a:srgbClr val="000000">
                  <a:alpha val="38000"/>
                </a:srgbClr>
              </a:outerShdw>
            </a:effectLst>
          </p:spPr>
          <p:txBody>
            <a:bodyPr wrap="square" lIns="60959" tIns="60959" rIns="60959" bIns="60959" numCol="1" anchor="t">
              <a:noAutofit/>
            </a:bodyPr>
            <a:lstStyle/>
            <a:p>
              <a:endParaRPr sz="3200"/>
            </a:p>
          </p:txBody>
        </p:sp>
      </p:grpSp>
      <p:sp>
        <p:nvSpPr>
          <p:cNvPr id="415" name="Mo i Rana"/>
          <p:cNvSpPr txBox="1"/>
          <p:nvPr/>
        </p:nvSpPr>
        <p:spPr>
          <a:xfrm>
            <a:off x="4925701" y="2035411"/>
            <a:ext cx="820415"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defRPr sz="1000"/>
            </a:lvl1pPr>
          </a:lstStyle>
          <a:p>
            <a:r>
              <a:rPr sz="1333"/>
              <a:t>Mo i Rana</a:t>
            </a:r>
          </a:p>
        </p:txBody>
      </p:sp>
      <p:sp>
        <p:nvSpPr>
          <p:cNvPr id="416" name="Bodø"/>
          <p:cNvSpPr txBox="1"/>
          <p:nvPr/>
        </p:nvSpPr>
        <p:spPr>
          <a:xfrm>
            <a:off x="5246892" y="1864384"/>
            <a:ext cx="485387"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Bodø</a:t>
            </a:r>
          </a:p>
        </p:txBody>
      </p:sp>
      <p:sp>
        <p:nvSpPr>
          <p:cNvPr id="417" name="Narvik"/>
          <p:cNvSpPr txBox="1"/>
          <p:nvPr/>
        </p:nvSpPr>
        <p:spPr>
          <a:xfrm>
            <a:off x="6035750" y="1676424"/>
            <a:ext cx="567141"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Narvik</a:t>
            </a:r>
          </a:p>
        </p:txBody>
      </p:sp>
      <p:sp>
        <p:nvSpPr>
          <p:cNvPr id="418" name="Harstad"/>
          <p:cNvSpPr txBox="1"/>
          <p:nvPr/>
        </p:nvSpPr>
        <p:spPr>
          <a:xfrm>
            <a:off x="5156323" y="1606998"/>
            <a:ext cx="666526"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Harstad</a:t>
            </a:r>
          </a:p>
        </p:txBody>
      </p:sp>
      <p:sp>
        <p:nvSpPr>
          <p:cNvPr id="419" name="Bardufoss"/>
          <p:cNvSpPr txBox="1"/>
          <p:nvPr/>
        </p:nvSpPr>
        <p:spPr>
          <a:xfrm>
            <a:off x="6080320" y="1537571"/>
            <a:ext cx="814002"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Bardufoss</a:t>
            </a:r>
          </a:p>
        </p:txBody>
      </p:sp>
      <p:sp>
        <p:nvSpPr>
          <p:cNvPr id="420" name="Tromsø"/>
          <p:cNvSpPr txBox="1"/>
          <p:nvPr/>
        </p:nvSpPr>
        <p:spPr>
          <a:xfrm>
            <a:off x="5300219" y="1417344"/>
            <a:ext cx="648894"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Tromsø</a:t>
            </a:r>
          </a:p>
        </p:txBody>
      </p:sp>
      <p:sp>
        <p:nvSpPr>
          <p:cNvPr id="421" name="Hammerfest"/>
          <p:cNvSpPr txBox="1"/>
          <p:nvPr/>
        </p:nvSpPr>
        <p:spPr>
          <a:xfrm>
            <a:off x="5168113" y="1229384"/>
            <a:ext cx="990334"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Hammerfest</a:t>
            </a:r>
          </a:p>
        </p:txBody>
      </p:sp>
      <p:sp>
        <p:nvSpPr>
          <p:cNvPr id="422" name="Alta"/>
          <p:cNvSpPr txBox="1"/>
          <p:nvPr/>
        </p:nvSpPr>
        <p:spPr>
          <a:xfrm>
            <a:off x="6304041" y="1385171"/>
            <a:ext cx="400429"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Alta</a:t>
            </a:r>
          </a:p>
        </p:txBody>
      </p:sp>
      <p:sp>
        <p:nvSpPr>
          <p:cNvPr id="423" name="Kirkenes"/>
          <p:cNvSpPr txBox="1"/>
          <p:nvPr/>
        </p:nvSpPr>
        <p:spPr>
          <a:xfrm>
            <a:off x="6638533" y="1281878"/>
            <a:ext cx="713014"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Kirkenes</a:t>
            </a:r>
          </a:p>
        </p:txBody>
      </p:sp>
      <p:sp>
        <p:nvSpPr>
          <p:cNvPr id="424" name="Longyearbyen"/>
          <p:cNvSpPr txBox="1"/>
          <p:nvPr/>
        </p:nvSpPr>
        <p:spPr>
          <a:xfrm>
            <a:off x="4494414" y="276400"/>
            <a:ext cx="1099337" cy="297454"/>
          </a:xfrm>
          <a:prstGeom prst="rect">
            <a:avLst/>
          </a:prstGeom>
          <a:ln w="12700">
            <a:miter lim="400000"/>
          </a:ln>
          <a:extLst>
            <a:ext uri="{C572A759-6A51-4108-AA02-DFA0A04FC94B}">
              <ma14:wrappingTextBoxFlag xmlns="" xmlns:ma14="http://schemas.microsoft.com/office/mac/drawingml/2011/main" val="1"/>
            </a:ext>
          </a:extLst>
        </p:spPr>
        <p:txBody>
          <a:bodyPr wrap="none" lIns="60959" rIns="60959">
            <a:spAutoFit/>
          </a:bodyPr>
          <a:lstStyle>
            <a:lvl1pPr algn="ctr">
              <a:defRPr sz="1000"/>
            </a:lvl1pPr>
          </a:lstStyle>
          <a:p>
            <a:r>
              <a:rPr sz="1333"/>
              <a:t>Longyearbyen</a:t>
            </a:r>
          </a:p>
        </p:txBody>
      </p:sp>
      <p:sp>
        <p:nvSpPr>
          <p:cNvPr id="425" name="Rectangle"/>
          <p:cNvSpPr/>
          <p:nvPr/>
        </p:nvSpPr>
        <p:spPr>
          <a:xfrm>
            <a:off x="-73700" y="-33843"/>
            <a:ext cx="147400" cy="6925685"/>
          </a:xfrm>
          <a:prstGeom prst="rect">
            <a:avLst/>
          </a:prstGeom>
          <a:solidFill>
            <a:srgbClr val="000000"/>
          </a:solidFill>
          <a:ln w="12700">
            <a:miter lim="400000"/>
          </a:ln>
          <a:effectLst>
            <a:outerShdw blurRad="38100" dist="20000" dir="5400000" rotWithShape="0">
              <a:srgbClr val="000000">
                <a:alpha val="38000"/>
              </a:srgbClr>
            </a:outerShdw>
          </a:effectLst>
        </p:spPr>
        <p:txBody>
          <a:bodyPr lIns="60959" rIns="60959"/>
          <a:lstStyle/>
          <a:p>
            <a:endParaRPr sz="3200"/>
          </a:p>
        </p:txBody>
      </p:sp>
      <p:sp>
        <p:nvSpPr>
          <p:cNvPr id="426" name="Rectangle"/>
          <p:cNvSpPr/>
          <p:nvPr/>
        </p:nvSpPr>
        <p:spPr>
          <a:xfrm>
            <a:off x="12118300" y="-33866"/>
            <a:ext cx="147400" cy="6925684"/>
          </a:xfrm>
          <a:prstGeom prst="rect">
            <a:avLst/>
          </a:prstGeom>
          <a:solidFill>
            <a:srgbClr val="000000"/>
          </a:solidFill>
          <a:ln w="12700">
            <a:miter lim="400000"/>
          </a:ln>
          <a:effectLst>
            <a:outerShdw blurRad="38100" dist="20000" dir="5400000" rotWithShape="0">
              <a:srgbClr val="000000">
                <a:alpha val="38000"/>
              </a:srgbClr>
            </a:outerShdw>
          </a:effectLst>
        </p:spPr>
        <p:txBody>
          <a:bodyPr lIns="60959" rIns="60959"/>
          <a:lstStyle/>
          <a:p>
            <a:endParaRPr sz="3200"/>
          </a:p>
        </p:txBody>
      </p:sp>
      <p:sp>
        <p:nvSpPr>
          <p:cNvPr id="427" name="Rectangle"/>
          <p:cNvSpPr/>
          <p:nvPr/>
        </p:nvSpPr>
        <p:spPr>
          <a:xfrm>
            <a:off x="16933" y="6672256"/>
            <a:ext cx="1154851" cy="202653"/>
          </a:xfrm>
          <a:prstGeom prst="rect">
            <a:avLst/>
          </a:prstGeom>
          <a:solidFill>
            <a:srgbClr val="000000"/>
          </a:solidFill>
          <a:ln w="12700">
            <a:miter lim="400000"/>
          </a:ln>
          <a:effectLst>
            <a:outerShdw blurRad="38100" dist="20000" dir="5400000" rotWithShape="0">
              <a:srgbClr val="000000">
                <a:alpha val="38000"/>
              </a:srgbClr>
            </a:outerShdw>
          </a:effectLst>
        </p:spPr>
        <p:txBody>
          <a:bodyPr lIns="60959" rIns="60959"/>
          <a:lstStyle/>
          <a:p>
            <a:endParaRPr sz="3200"/>
          </a:p>
        </p:txBody>
      </p:sp>
      <p:sp>
        <p:nvSpPr>
          <p:cNvPr id="428" name="Employees…"/>
          <p:cNvSpPr txBox="1"/>
          <p:nvPr/>
        </p:nvSpPr>
        <p:spPr>
          <a:xfrm>
            <a:off x="-16933" y="-36422"/>
            <a:ext cx="1530387" cy="6801862"/>
          </a:xfrm>
          <a:prstGeom prst="rect">
            <a:avLst/>
          </a:prstGeom>
          <a:ln w="12700">
            <a:miter lim="400000"/>
          </a:ln>
          <a:extLst>
            <a:ext uri="{C572A759-6A51-4108-AA02-DFA0A04FC94B}">
              <ma14:wrappingTextBoxFlag xmlns="" xmlns:ma14="http://schemas.microsoft.com/office/mac/drawingml/2011/main" val="1"/>
            </a:ext>
          </a:extLst>
        </p:spPr>
        <p:txBody>
          <a:bodyPr wrap="square" lIns="60959" tIns="45720" rIns="60959" bIns="45720" anchor="t">
            <a:spAutoFit/>
          </a:bodyPr>
          <a:lstStyle/>
          <a:p>
            <a:pPr>
              <a:defRPr sz="1200">
                <a:solidFill>
                  <a:srgbClr val="FFFFFF"/>
                </a:solidFill>
              </a:defRPr>
            </a:pPr>
            <a:endParaRPr lang="en-US" sz="1600" dirty="0"/>
          </a:p>
          <a:p>
            <a:pPr>
              <a:defRPr sz="1200">
                <a:solidFill>
                  <a:srgbClr val="FFFFFF"/>
                </a:solidFill>
              </a:defRPr>
            </a:pPr>
            <a:r>
              <a:rPr lang="en-US" sz="1600" dirty="0"/>
              <a:t>2021: </a:t>
            </a:r>
          </a:p>
          <a:p>
            <a:pPr>
              <a:defRPr sz="1200">
                <a:solidFill>
                  <a:srgbClr val="FFFFFF"/>
                </a:solidFill>
              </a:defRPr>
            </a:pPr>
            <a:r>
              <a:rPr sz="1600" dirty="0"/>
              <a:t>Employees</a:t>
            </a:r>
            <a:endParaRPr dirty="0"/>
          </a:p>
          <a:p>
            <a:pPr>
              <a:defRPr sz="1200">
                <a:solidFill>
                  <a:srgbClr val="FFFFFF"/>
                </a:solidFill>
              </a:defRPr>
            </a:pPr>
            <a:r>
              <a:rPr lang="en-US" sz="1600" dirty="0"/>
              <a:t>3 776</a:t>
            </a:r>
            <a:endParaRPr sz="1600" dirty="0"/>
          </a:p>
          <a:p>
            <a:pPr>
              <a:defRPr sz="1200">
                <a:solidFill>
                  <a:srgbClr val="FFFFFF"/>
                </a:solidFill>
              </a:defRPr>
            </a:pPr>
            <a:r>
              <a:rPr sz="1600" dirty="0"/>
              <a:t>Students</a:t>
            </a:r>
          </a:p>
          <a:p>
            <a:pPr>
              <a:defRPr sz="1200">
                <a:solidFill>
                  <a:srgbClr val="FFFFFF"/>
                </a:solidFill>
              </a:defRPr>
            </a:pPr>
            <a:r>
              <a:rPr lang="en-US" sz="1600" dirty="0"/>
              <a:t>17 982</a:t>
            </a: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600" dirty="0"/>
          </a:p>
          <a:p>
            <a:pPr>
              <a:defRPr sz="1200">
                <a:solidFill>
                  <a:srgbClr val="FFFFFF"/>
                </a:solidFill>
              </a:defRPr>
            </a:pPr>
            <a:endParaRPr sz="1200" dirty="0"/>
          </a:p>
          <a:p>
            <a:pPr>
              <a:defRPr sz="900">
                <a:solidFill>
                  <a:srgbClr val="FFFFFF"/>
                </a:solidFill>
              </a:defRPr>
            </a:pPr>
            <a:endParaRPr sz="1200" dirty="0"/>
          </a:p>
          <a:p>
            <a:pPr>
              <a:defRPr sz="900">
                <a:solidFill>
                  <a:srgbClr val="FFFFFF"/>
                </a:solidFill>
              </a:defRPr>
            </a:pPr>
            <a:endParaRPr sz="1200" dirty="0"/>
          </a:p>
          <a:p>
            <a:pPr>
              <a:defRPr sz="1200">
                <a:solidFill>
                  <a:srgbClr val="FFFFFF"/>
                </a:solidFill>
              </a:defRPr>
            </a:pPr>
            <a:r>
              <a:rPr sz="1600" dirty="0"/>
              <a:t>Budget</a:t>
            </a:r>
          </a:p>
          <a:p>
            <a:pPr>
              <a:defRPr sz="1200">
                <a:solidFill>
                  <a:srgbClr val="FFFFFF"/>
                </a:solidFill>
              </a:defRPr>
            </a:pPr>
            <a:r>
              <a:rPr lang="en-US" sz="1600" dirty="0"/>
              <a:t>458</a:t>
            </a:r>
            <a:r>
              <a:rPr sz="1600" dirty="0"/>
              <a:t> M USD</a:t>
            </a:r>
          </a:p>
          <a:p>
            <a:pPr>
              <a:defRPr sz="900">
                <a:solidFill>
                  <a:srgbClr val="FFFFFF"/>
                </a:solidFill>
              </a:defRPr>
            </a:pPr>
            <a:endParaRPr lang="en-US" sz="1600" dirty="0"/>
          </a:p>
          <a:p>
            <a:pPr>
              <a:defRPr sz="1200">
                <a:solidFill>
                  <a:srgbClr val="FFFFFF"/>
                </a:solidFill>
              </a:defRPr>
            </a:pPr>
            <a:r>
              <a:rPr sz="1600" dirty="0"/>
              <a:t>PhD candidates</a:t>
            </a:r>
          </a:p>
          <a:p>
            <a:pPr>
              <a:defRPr sz="1200">
                <a:solidFill>
                  <a:srgbClr val="FFFFFF"/>
                </a:solidFill>
              </a:defRPr>
            </a:pPr>
            <a:r>
              <a:rPr lang="en-US" sz="1600" dirty="0"/>
              <a:t>132 (average  </a:t>
            </a:r>
            <a:r>
              <a:rPr sz="1600" dirty="0"/>
              <a:t>110</a:t>
            </a:r>
            <a:r>
              <a:rPr lang="en-US" sz="1600" dirty="0"/>
              <a:t>/year)</a:t>
            </a:r>
          </a:p>
        </p:txBody>
      </p:sp>
      <p:pic>
        <p:nvPicPr>
          <p:cNvPr id="3" name="Picture 2">
            <a:extLst>
              <a:ext uri="{FF2B5EF4-FFF2-40B4-BE49-F238E27FC236}">
                <a16:creationId xmlns:a16="http://schemas.microsoft.com/office/drawing/2014/main" id="{7D47414B-DA1C-C460-D1D0-46D9ABB2AB3C}"/>
              </a:ext>
            </a:extLst>
          </p:cNvPr>
          <p:cNvPicPr>
            <a:picLocks noChangeAspect="1"/>
          </p:cNvPicPr>
          <p:nvPr/>
        </p:nvPicPr>
        <p:blipFill>
          <a:blip r:embed="rId4"/>
          <a:stretch>
            <a:fillRect/>
          </a:stretch>
        </p:blipFill>
        <p:spPr>
          <a:xfrm>
            <a:off x="42603" y="1647640"/>
            <a:ext cx="1861213" cy="865405"/>
          </a:xfrm>
          <a:prstGeom prst="rect">
            <a:avLst/>
          </a:prstGeom>
        </p:spPr>
      </p:pic>
    </p:spTree>
    <p:extLst>
      <p:ext uri="{BB962C8B-B14F-4D97-AF65-F5344CB8AC3E}">
        <p14:creationId xmlns:p14="http://schemas.microsoft.com/office/powerpoint/2010/main" val="12488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36064 0.483684" pathEditMode="relative">
                                      <p:cBhvr>
                                        <p:cTn id="6" dur="1000" fill="hold"/>
                                        <p:tgtEl>
                                          <p:spTgt spid="403"/>
                                        </p:tgtEl>
                                        <p:attrNameLst>
                                          <p:attrName>ppt_x</p:attrName>
                                          <p:attrName>ppt_y</p:attrName>
                                        </p:attrNameLst>
                                      </p:cBhvr>
                                    </p:animMotion>
                                  </p:childTnLst>
                                </p:cTn>
                              </p:par>
                            </p:childTnLst>
                          </p:cTn>
                        </p:par>
                        <p:par>
                          <p:cTn id="7" fill="hold">
                            <p:stCondLst>
                              <p:cond delay="0"/>
                            </p:stCondLst>
                            <p:childTnLst>
                              <p:par>
                                <p:cTn id="8" presetID="8" presetClass="emph" presetSubtype="0" accel="50000" decel="50000" fill="hold" grpId="0" nodeType="withEffect">
                                  <p:stCondLst>
                                    <p:cond delay="0"/>
                                  </p:stCondLst>
                                  <p:childTnLst>
                                    <p:animRot by="1620000">
                                      <p:cBhvr>
                                        <p:cTn id="9" dur="1000" fill="hold"/>
                                        <p:tgtEl>
                                          <p:spTgt spid="4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7671F62-FB24-CDD9-9612-4C6EF9ED85B2}"/>
              </a:ext>
            </a:extLst>
          </p:cNvPr>
          <p:cNvPicPr>
            <a:picLocks noChangeAspect="1"/>
          </p:cNvPicPr>
          <p:nvPr/>
        </p:nvPicPr>
        <p:blipFill>
          <a:blip r:embed="rId2"/>
          <a:stretch>
            <a:fillRect/>
          </a:stretch>
        </p:blipFill>
        <p:spPr>
          <a:xfrm>
            <a:off x="-5751" y="992655"/>
            <a:ext cx="12246634" cy="5864728"/>
          </a:xfrm>
          <a:prstGeom prst="rect">
            <a:avLst/>
          </a:prstGeom>
        </p:spPr>
      </p:pic>
      <p:sp>
        <p:nvSpPr>
          <p:cNvPr id="3" name="TextBox 2">
            <a:extLst>
              <a:ext uri="{FF2B5EF4-FFF2-40B4-BE49-F238E27FC236}">
                <a16:creationId xmlns:a16="http://schemas.microsoft.com/office/drawing/2014/main" id="{4901BA9B-F0F4-609C-C984-F8BB33C1A006}"/>
              </a:ext>
            </a:extLst>
          </p:cNvPr>
          <p:cNvSpPr txBox="1"/>
          <p:nvPr/>
        </p:nvSpPr>
        <p:spPr>
          <a:xfrm>
            <a:off x="266268" y="188918"/>
            <a:ext cx="1164997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457200" hangingPunct="0"/>
            <a:r>
              <a:rPr lang="en-US" sz="3600" b="1" err="1">
                <a:solidFill>
                  <a:srgbClr val="000000"/>
                </a:solidFill>
                <a:latin typeface="+mj-lt"/>
                <a:ea typeface="+mj-ea"/>
                <a:cs typeface="+mj-cs"/>
              </a:rPr>
              <a:t>UiT</a:t>
            </a:r>
            <a:r>
              <a:rPr lang="en-US" sz="3600" b="1">
                <a:solidFill>
                  <a:srgbClr val="000000"/>
                </a:solidFill>
                <a:latin typeface="+mj-lt"/>
                <a:ea typeface="+mj-ea"/>
                <a:cs typeface="+mj-cs"/>
              </a:rPr>
              <a:t> The Arctic University of Norway</a:t>
            </a:r>
            <a:endParaRPr kumimoji="0" lang="en-US" sz="3600" b="1" i="0" u="none" strike="noStrike" cap="none" spc="0" normalizeH="0" baseline="0">
              <a:ln>
                <a:noFill/>
              </a:ln>
              <a:solidFill>
                <a:srgbClr val="000000"/>
              </a:solidFill>
              <a:effectLst/>
              <a:uFillTx/>
              <a:latin typeface="+mj-lt"/>
              <a:ea typeface="+mj-ea"/>
              <a:cs typeface="+mj-cs"/>
              <a:sym typeface="Calibri"/>
            </a:endParaRPr>
          </a:p>
        </p:txBody>
      </p:sp>
      <p:sp>
        <p:nvSpPr>
          <p:cNvPr id="4" name="TextBox 1">
            <a:extLst>
              <a:ext uri="{FF2B5EF4-FFF2-40B4-BE49-F238E27FC236}">
                <a16:creationId xmlns:a16="http://schemas.microsoft.com/office/drawing/2014/main" id="{18A3FD33-EEBC-3F09-7F1D-7488A32717F8}"/>
              </a:ext>
            </a:extLst>
          </p:cNvPr>
          <p:cNvSpPr txBox="1"/>
          <p:nvPr/>
        </p:nvSpPr>
        <p:spPr>
          <a:xfrm>
            <a:off x="7400169" y="376541"/>
            <a:ext cx="629181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ea typeface="+mn-lt"/>
                <a:cs typeface="+mn-lt"/>
                <a:hlinkClick r:id="rId3"/>
              </a:rPr>
              <a:t>https://vimeo.com/707563184?embedded=true&amp;source=vimeo_logo&amp;owner=92010149</a:t>
            </a:r>
            <a:endParaRPr lang="en-US">
              <a:ea typeface="+mn-lt"/>
              <a:cs typeface="+mn-lt"/>
            </a:endParaRPr>
          </a:p>
          <a:p>
            <a:endParaRPr lang="en-US"/>
          </a:p>
        </p:txBody>
      </p:sp>
      <p:sp>
        <p:nvSpPr>
          <p:cNvPr id="5" name="TextBox 1">
            <a:extLst>
              <a:ext uri="{FF2B5EF4-FFF2-40B4-BE49-F238E27FC236}">
                <a16:creationId xmlns:a16="http://schemas.microsoft.com/office/drawing/2014/main" id="{0923ECAD-A0D7-921D-4EF0-F2797C9691BA}"/>
              </a:ext>
            </a:extLst>
          </p:cNvPr>
          <p:cNvSpPr txBox="1"/>
          <p:nvPr/>
        </p:nvSpPr>
        <p:spPr>
          <a:xfrm>
            <a:off x="9513640" y="319032"/>
            <a:ext cx="623431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ea typeface="+mn-lt"/>
              <a:cs typeface="+mn-lt"/>
            </a:endParaRPr>
          </a:p>
        </p:txBody>
      </p:sp>
      <p:sp>
        <p:nvSpPr>
          <p:cNvPr id="6" name="TextBox 1">
            <a:extLst>
              <a:ext uri="{FF2B5EF4-FFF2-40B4-BE49-F238E27FC236}">
                <a16:creationId xmlns:a16="http://schemas.microsoft.com/office/drawing/2014/main" id="{E3833CEC-679D-1451-976F-65DE41A59C8E}"/>
              </a:ext>
            </a:extLst>
          </p:cNvPr>
          <p:cNvSpPr txBox="1"/>
          <p:nvPr/>
        </p:nvSpPr>
        <p:spPr>
          <a:xfrm>
            <a:off x="8190924" y="45863"/>
            <a:ext cx="623431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400"/>
              </a:spcBef>
              <a:buFont typeface="Arial"/>
              <a:buChar char="•"/>
            </a:pPr>
            <a:r>
              <a:rPr lang="nb-NO">
                <a:ea typeface="+mn-lt"/>
                <a:cs typeface="+mn-lt"/>
                <a:hlinkClick r:id="rId4"/>
              </a:rPr>
              <a:t>https://vimeo.com/87451334</a:t>
            </a:r>
            <a:endParaRPr lang="nb-NO">
              <a:ea typeface="+mn-lt"/>
              <a:cs typeface="+mn-lt"/>
            </a:endParaRPr>
          </a:p>
          <a:p>
            <a:endParaRPr lang="en-US"/>
          </a:p>
        </p:txBody>
      </p:sp>
    </p:spTree>
    <p:extLst>
      <p:ext uri="{BB962C8B-B14F-4D97-AF65-F5344CB8AC3E}">
        <p14:creationId xmlns:p14="http://schemas.microsoft.com/office/powerpoint/2010/main" val="38980912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F349E-C160-6EEB-ADC3-3976E69E57E7}"/>
              </a:ext>
            </a:extLst>
          </p:cNvPr>
          <p:cNvPicPr>
            <a:picLocks noChangeAspect="1"/>
          </p:cNvPicPr>
          <p:nvPr/>
        </p:nvPicPr>
        <p:blipFill>
          <a:blip r:embed="rId3"/>
          <a:stretch>
            <a:fillRect/>
          </a:stretch>
        </p:blipFill>
        <p:spPr>
          <a:xfrm>
            <a:off x="1723053" y="944783"/>
            <a:ext cx="9008997" cy="5854609"/>
          </a:xfrm>
          <a:prstGeom prst="rect">
            <a:avLst/>
          </a:prstGeom>
        </p:spPr>
      </p:pic>
    </p:spTree>
    <p:extLst>
      <p:ext uri="{BB962C8B-B14F-4D97-AF65-F5344CB8AC3E}">
        <p14:creationId xmlns:p14="http://schemas.microsoft.com/office/powerpoint/2010/main" val="389129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Picture 9" descr="Chart, sunburst chart&#10;&#10;Description automatically generated">
            <a:extLst>
              <a:ext uri="{FF2B5EF4-FFF2-40B4-BE49-F238E27FC236}">
                <a16:creationId xmlns:a16="http://schemas.microsoft.com/office/drawing/2014/main" id="{3733DBB1-DCE7-6DE4-131C-908F90690E6F}"/>
              </a:ext>
            </a:extLst>
          </p:cNvPr>
          <p:cNvPicPr>
            <a:picLocks noChangeAspect="1"/>
          </p:cNvPicPr>
          <p:nvPr/>
        </p:nvPicPr>
        <p:blipFill>
          <a:blip r:embed="rId2"/>
          <a:stretch>
            <a:fillRect/>
          </a:stretch>
        </p:blipFill>
        <p:spPr>
          <a:xfrm>
            <a:off x="8261231" y="98743"/>
            <a:ext cx="3950897" cy="2663609"/>
          </a:xfrm>
          <a:prstGeom prst="rect">
            <a:avLst/>
          </a:prstGeom>
        </p:spPr>
      </p:pic>
      <p:sp>
        <p:nvSpPr>
          <p:cNvPr id="2" name="Title 1">
            <a:extLst>
              <a:ext uri="{FF2B5EF4-FFF2-40B4-BE49-F238E27FC236}">
                <a16:creationId xmlns:a16="http://schemas.microsoft.com/office/drawing/2014/main" id="{4FF02B72-D516-8D31-1FB9-9527D6908DB7}"/>
              </a:ext>
            </a:extLst>
          </p:cNvPr>
          <p:cNvSpPr>
            <a:spLocks noGrp="1"/>
          </p:cNvSpPr>
          <p:nvPr>
            <p:ph type="title"/>
          </p:nvPr>
        </p:nvSpPr>
        <p:spPr>
          <a:xfrm>
            <a:off x="838200" y="493141"/>
            <a:ext cx="10515600" cy="1325563"/>
          </a:xfrm>
        </p:spPr>
        <p:txBody>
          <a:bodyPr anchor="ctr">
            <a:normAutofit/>
          </a:bodyPr>
          <a:lstStyle/>
          <a:p>
            <a:r>
              <a:rPr lang="en-US" b="1"/>
              <a:t>Our mission </a:t>
            </a:r>
          </a:p>
        </p:txBody>
      </p:sp>
      <p:graphicFrame>
        <p:nvGraphicFramePr>
          <p:cNvPr id="8" name="Content Placeholder 2">
            <a:extLst>
              <a:ext uri="{FF2B5EF4-FFF2-40B4-BE49-F238E27FC236}">
                <a16:creationId xmlns:a16="http://schemas.microsoft.com/office/drawing/2014/main" id="{B1815C0F-FA66-3FBD-C3FA-6BB7B85DB8E6}"/>
              </a:ext>
            </a:extLst>
          </p:cNvPr>
          <p:cNvGraphicFramePr>
            <a:graphicFrameLocks noGrp="1"/>
          </p:cNvGraphicFramePr>
          <p:nvPr>
            <p:ph idx="1"/>
            <p:extLst>
              <p:ext uri="{D42A27DB-BD31-4B8C-83A1-F6EECF244321}">
                <p14:modId xmlns:p14="http://schemas.microsoft.com/office/powerpoint/2010/main" val="2465569814"/>
              </p:ext>
            </p:extLst>
          </p:nvPr>
        </p:nvGraphicFramePr>
        <p:xfrm>
          <a:off x="1154502" y="2371965"/>
          <a:ext cx="9897373" cy="4480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39" name="Diagram 338">
            <a:extLst>
              <a:ext uri="{FF2B5EF4-FFF2-40B4-BE49-F238E27FC236}">
                <a16:creationId xmlns:a16="http://schemas.microsoft.com/office/drawing/2014/main" id="{D61D8337-C3CE-0C69-ED31-62FA7FB5C245}"/>
              </a:ext>
            </a:extLst>
          </p:cNvPr>
          <p:cNvGraphicFramePr/>
          <p:nvPr>
            <p:extLst>
              <p:ext uri="{D42A27DB-BD31-4B8C-83A1-F6EECF244321}">
                <p14:modId xmlns:p14="http://schemas.microsoft.com/office/powerpoint/2010/main" val="3415284536"/>
              </p:ext>
            </p:extLst>
          </p:nvPr>
        </p:nvGraphicFramePr>
        <p:xfrm>
          <a:off x="2538683" y="1315347"/>
          <a:ext cx="7157049" cy="43922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4841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732" y="0"/>
            <a:ext cx="12398732" cy="6858000"/>
          </a:xfrm>
          <a:prstGeom prst="rect">
            <a:avLst/>
          </a:prstGeom>
        </p:spPr>
      </p:pic>
      <p:pic>
        <p:nvPicPr>
          <p:cNvPr id="8" name="Bilde 7">
            <a:extLst>
              <a:ext uri="{FF2B5EF4-FFF2-40B4-BE49-F238E27FC236}">
                <a16:creationId xmlns:a16="http://schemas.microsoft.com/office/drawing/2014/main" id="{121C5B8B-F59A-42E8-B7EC-DEFCD1174F3B}"/>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563134" y="4169830"/>
            <a:ext cx="1800000" cy="1800000"/>
          </a:xfrm>
          <a:prstGeom prst="rect">
            <a:avLst/>
          </a:prstGeom>
        </p:spPr>
      </p:pic>
      <p:grpSp>
        <p:nvGrpSpPr>
          <p:cNvPr id="13" name="Group 12">
            <a:extLst>
              <a:ext uri="{FF2B5EF4-FFF2-40B4-BE49-F238E27FC236}">
                <a16:creationId xmlns:a16="http://schemas.microsoft.com/office/drawing/2014/main" id="{BF325465-B44F-F299-B36E-A6336709E024}"/>
              </a:ext>
            </a:extLst>
          </p:cNvPr>
          <p:cNvGrpSpPr/>
          <p:nvPr/>
        </p:nvGrpSpPr>
        <p:grpSpPr>
          <a:xfrm>
            <a:off x="138166" y="205896"/>
            <a:ext cx="11721282" cy="3000550"/>
            <a:chOff x="166921" y="881632"/>
            <a:chExt cx="11721282" cy="3000550"/>
          </a:xfrm>
        </p:grpSpPr>
        <p:grpSp>
          <p:nvGrpSpPr>
            <p:cNvPr id="4" name="Group 3">
              <a:extLst>
                <a:ext uri="{FF2B5EF4-FFF2-40B4-BE49-F238E27FC236}">
                  <a16:creationId xmlns:a16="http://schemas.microsoft.com/office/drawing/2014/main" id="{17D951E3-6359-99B5-7490-6D51E2B67BDA}"/>
                </a:ext>
              </a:extLst>
            </p:cNvPr>
            <p:cNvGrpSpPr/>
            <p:nvPr/>
          </p:nvGrpSpPr>
          <p:grpSpPr>
            <a:xfrm>
              <a:off x="166921" y="3420516"/>
              <a:ext cx="11721282" cy="461666"/>
              <a:chOff x="382582" y="4283158"/>
              <a:chExt cx="11721282" cy="461666"/>
            </a:xfrm>
          </p:grpSpPr>
          <p:sp>
            <p:nvSpPr>
              <p:cNvPr id="7" name="TextBox 6">
                <a:extLst>
                  <a:ext uri="{FF2B5EF4-FFF2-40B4-BE49-F238E27FC236}">
                    <a16:creationId xmlns:a16="http://schemas.microsoft.com/office/drawing/2014/main" id="{275C3657-5A45-6C08-16E4-1E3011B6FA18}"/>
                  </a:ext>
                </a:extLst>
              </p:cNvPr>
              <p:cNvSpPr txBox="1"/>
              <p:nvPr/>
            </p:nvSpPr>
            <p:spPr>
              <a:xfrm>
                <a:off x="382582" y="4283159"/>
                <a:ext cx="2289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cs typeface="Arial"/>
                  </a:rPr>
                  <a:t>Aquaculture </a:t>
                </a:r>
                <a:endParaRPr lang="en-US" sz="2400" b="1">
                  <a:solidFill>
                    <a:srgbClr val="FFFFFF"/>
                  </a:solidFill>
                </a:endParaRPr>
              </a:p>
            </p:txBody>
          </p:sp>
          <p:sp>
            <p:nvSpPr>
              <p:cNvPr id="9" name="TextBox 8">
                <a:extLst>
                  <a:ext uri="{FF2B5EF4-FFF2-40B4-BE49-F238E27FC236}">
                    <a16:creationId xmlns:a16="http://schemas.microsoft.com/office/drawing/2014/main" id="{341D2DCB-44FA-7000-7773-D743498CB798}"/>
                  </a:ext>
                </a:extLst>
              </p:cNvPr>
              <p:cNvSpPr txBox="1"/>
              <p:nvPr/>
            </p:nvSpPr>
            <p:spPr>
              <a:xfrm>
                <a:off x="2668581" y="4283158"/>
                <a:ext cx="2289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cs typeface="Arial"/>
                  </a:rPr>
                  <a:t>Health</a:t>
                </a:r>
                <a:endParaRPr lang="en-US" sz="2400" b="1">
                  <a:solidFill>
                    <a:srgbClr val="FFFFFF"/>
                  </a:solidFill>
                </a:endParaRPr>
              </a:p>
            </p:txBody>
          </p:sp>
          <p:sp>
            <p:nvSpPr>
              <p:cNvPr id="10" name="TextBox 9">
                <a:extLst>
                  <a:ext uri="{FF2B5EF4-FFF2-40B4-BE49-F238E27FC236}">
                    <a16:creationId xmlns:a16="http://schemas.microsoft.com/office/drawing/2014/main" id="{FD11138D-9CE1-154E-5923-1292343C40BF}"/>
                  </a:ext>
                </a:extLst>
              </p:cNvPr>
              <p:cNvSpPr txBox="1"/>
              <p:nvPr/>
            </p:nvSpPr>
            <p:spPr>
              <a:xfrm>
                <a:off x="4911450" y="4283159"/>
                <a:ext cx="2289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cs typeface="Arial"/>
                  </a:rPr>
                  <a:t>Tourism</a:t>
                </a:r>
              </a:p>
            </p:txBody>
          </p:sp>
          <p:sp>
            <p:nvSpPr>
              <p:cNvPr id="11" name="TextBox 10">
                <a:extLst>
                  <a:ext uri="{FF2B5EF4-FFF2-40B4-BE49-F238E27FC236}">
                    <a16:creationId xmlns:a16="http://schemas.microsoft.com/office/drawing/2014/main" id="{2427C1E2-B28F-04E5-ED2E-123F95422AE6}"/>
                  </a:ext>
                </a:extLst>
              </p:cNvPr>
              <p:cNvSpPr txBox="1"/>
              <p:nvPr/>
            </p:nvSpPr>
            <p:spPr>
              <a:xfrm>
                <a:off x="9512204" y="4283158"/>
                <a:ext cx="25916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cs typeface="Arial"/>
                  </a:rPr>
                  <a:t>Transportation</a:t>
                </a:r>
                <a:endParaRPr lang="en-US" sz="2400" b="1">
                  <a:solidFill>
                    <a:srgbClr val="FFFFFF"/>
                  </a:solidFill>
                </a:endParaRPr>
              </a:p>
            </p:txBody>
          </p:sp>
          <p:sp>
            <p:nvSpPr>
              <p:cNvPr id="12" name="TextBox 11">
                <a:extLst>
                  <a:ext uri="{FF2B5EF4-FFF2-40B4-BE49-F238E27FC236}">
                    <a16:creationId xmlns:a16="http://schemas.microsoft.com/office/drawing/2014/main" id="{AAD580CF-9618-C9AD-4EBB-9D5795875778}"/>
                  </a:ext>
                </a:extLst>
              </p:cNvPr>
              <p:cNvSpPr txBox="1"/>
              <p:nvPr/>
            </p:nvSpPr>
            <p:spPr>
              <a:xfrm>
                <a:off x="7240582" y="4283159"/>
                <a:ext cx="2289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FFFFFF"/>
                    </a:solidFill>
                    <a:cs typeface="Arial"/>
                  </a:rPr>
                  <a:t>Manufacturing</a:t>
                </a:r>
              </a:p>
            </p:txBody>
          </p:sp>
        </p:grpSp>
        <p:pic>
          <p:nvPicPr>
            <p:cNvPr id="6" name="Picture 10" descr="A picture containing text&#10;&#10;Description automatically generated">
              <a:extLst>
                <a:ext uri="{FF2B5EF4-FFF2-40B4-BE49-F238E27FC236}">
                  <a16:creationId xmlns:a16="http://schemas.microsoft.com/office/drawing/2014/main" id="{E2EEB42E-4FCA-37EC-ABDF-AAFB7A85C707}"/>
                </a:ext>
              </a:extLst>
            </p:cNvPr>
            <p:cNvPicPr>
              <a:picLocks noChangeAspect="1"/>
            </p:cNvPicPr>
            <p:nvPr/>
          </p:nvPicPr>
          <p:blipFill>
            <a:blip r:embed="rId5"/>
            <a:stretch>
              <a:fillRect/>
            </a:stretch>
          </p:blipFill>
          <p:spPr>
            <a:xfrm>
              <a:off x="411193" y="881632"/>
              <a:ext cx="11240217" cy="2535566"/>
            </a:xfrm>
            <a:prstGeom prst="rect">
              <a:avLst/>
            </a:prstGeom>
          </p:spPr>
        </p:pic>
      </p:grpSp>
    </p:spTree>
    <p:extLst>
      <p:ext uri="{BB962C8B-B14F-4D97-AF65-F5344CB8AC3E}">
        <p14:creationId xmlns:p14="http://schemas.microsoft.com/office/powerpoint/2010/main" val="299300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075A-0379-6B52-3D5B-5C47D8DB8E8B}"/>
              </a:ext>
            </a:extLst>
          </p:cNvPr>
          <p:cNvSpPr>
            <a:spLocks noGrp="1"/>
          </p:cNvSpPr>
          <p:nvPr>
            <p:ph type="title"/>
          </p:nvPr>
        </p:nvSpPr>
        <p:spPr>
          <a:xfrm rot="-5400000">
            <a:off x="-944592" y="2894160"/>
            <a:ext cx="3355676" cy="994884"/>
          </a:xfrm>
        </p:spPr>
        <p:txBody>
          <a:bodyPr/>
          <a:lstStyle/>
          <a:p>
            <a:r>
              <a:rPr lang="en-US">
                <a:cs typeface="Arial"/>
              </a:rPr>
              <a:t>Our team</a:t>
            </a:r>
            <a:endParaRPr lang="en-US"/>
          </a:p>
        </p:txBody>
      </p:sp>
      <p:pic>
        <p:nvPicPr>
          <p:cNvPr id="3" name="Picture 3" descr="Graphical user interface, application&#10;&#10;Description automatically generated">
            <a:extLst>
              <a:ext uri="{FF2B5EF4-FFF2-40B4-BE49-F238E27FC236}">
                <a16:creationId xmlns:a16="http://schemas.microsoft.com/office/drawing/2014/main" id="{09E05602-BAA5-F4EA-56BD-255351451346}"/>
              </a:ext>
            </a:extLst>
          </p:cNvPr>
          <p:cNvPicPr>
            <a:picLocks noChangeAspect="1"/>
          </p:cNvPicPr>
          <p:nvPr/>
        </p:nvPicPr>
        <p:blipFill>
          <a:blip r:embed="rId2"/>
          <a:stretch>
            <a:fillRect/>
          </a:stretch>
        </p:blipFill>
        <p:spPr>
          <a:xfrm>
            <a:off x="2409646" y="660726"/>
            <a:ext cx="10003763" cy="6399189"/>
          </a:xfrm>
          <a:prstGeom prst="rect">
            <a:avLst/>
          </a:prstGeom>
        </p:spPr>
      </p:pic>
    </p:spTree>
    <p:extLst>
      <p:ext uri="{BB962C8B-B14F-4D97-AF65-F5344CB8AC3E}">
        <p14:creationId xmlns:p14="http://schemas.microsoft.com/office/powerpoint/2010/main" val="2334995819"/>
      </p:ext>
    </p:extLst>
  </p:cSld>
  <p:clrMapOvr>
    <a:masterClrMapping/>
  </p:clrMapOvr>
</p:sld>
</file>

<file path=ppt/theme/theme1.xml><?xml version="1.0" encoding="utf-8"?>
<a:theme xmlns:a="http://schemas.openxmlformats.org/drawingml/2006/main" name="Light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 PowerPoint engelsk.potx" id="{24078B26-4E17-4361-8B9A-1CADD7167DC7}" vid="{C3E0A599-422A-4788-8BE6-685C112B825C}"/>
    </a:ext>
  </a:extLst>
</a:theme>
</file>

<file path=ppt/theme/theme2.xml><?xml version="1.0" encoding="utf-8"?>
<a:theme xmlns:a="http://schemas.openxmlformats.org/drawingml/2006/main" name="Light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 PowerPoint engelsk.potx" id="{24078B26-4E17-4361-8B9A-1CADD7167DC7}" vid="{0E923113-02A1-4F90-918E-88FCF57AE643}"/>
    </a:ext>
  </a:extLst>
</a:theme>
</file>

<file path=ppt/theme/theme3.xml><?xml version="1.0" encoding="utf-8"?>
<a:theme xmlns:a="http://schemas.openxmlformats.org/drawingml/2006/main" name="Dark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 PowerPoint engelsk.potx" id="{24078B26-4E17-4361-8B9A-1CADD7167DC7}" vid="{D916DEC9-355A-4DDA-BDC2-C54C5C86F9FF}"/>
    </a:ext>
  </a:extLst>
</a:theme>
</file>

<file path=ppt/theme/theme4.xml><?xml version="1.0" encoding="utf-8"?>
<a:theme xmlns:a="http://schemas.openxmlformats.org/drawingml/2006/main" name="Dark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T PowerPoint engelsk.potx" id="{24078B26-4E17-4361-8B9A-1CADD7167DC7}" vid="{A34FC87D-FAD7-45E2-B979-8816229B59AB}"/>
    </a:ext>
  </a:extLst>
</a:theme>
</file>

<file path=ppt/theme/theme5.xml><?xml version="1.0" encoding="utf-8"?>
<a:theme xmlns:a="http://schemas.openxmlformats.org/drawingml/2006/main" name="Light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 arclog  -  Skrivebeskyttet" id="{1AF2C195-E5B3-44A0-899F-EFA4302408A0}" vid="{334E4526-D169-4130-9BFC-2C7E9DE3A11D}"/>
    </a:ext>
  </a:extLst>
</a:theme>
</file>

<file path=ppt/theme/theme6.xml><?xml version="1.0" encoding="utf-8"?>
<a:theme xmlns:a="http://schemas.openxmlformats.org/drawingml/2006/main" name="Mal_rod">
  <a:themeElements>
    <a:clrScheme name="Mal_rod">
      <a:dk1>
        <a:srgbClr val="000000"/>
      </a:dk1>
      <a:lt1>
        <a:srgbClr val="FFFFFF"/>
      </a:lt1>
      <a:dk2>
        <a:srgbClr val="A7A7A7"/>
      </a:dk2>
      <a:lt2>
        <a:srgbClr val="535353"/>
      </a:lt2>
      <a:accent1>
        <a:srgbClr val="00617F"/>
      </a:accent1>
      <a:accent2>
        <a:srgbClr val="CB343B"/>
      </a:accent2>
      <a:accent3>
        <a:srgbClr val="15718F"/>
      </a:accent3>
      <a:accent4>
        <a:srgbClr val="59A1A2"/>
      </a:accent4>
      <a:accent5>
        <a:srgbClr val="26828C"/>
      </a:accent5>
      <a:accent6>
        <a:srgbClr val="DE7C00"/>
      </a:accent6>
      <a:hlink>
        <a:srgbClr val="0000FF"/>
      </a:hlink>
      <a:folHlink>
        <a:srgbClr val="FF00FF"/>
      </a:folHlink>
    </a:clrScheme>
    <a:fontScheme name="Mal_rod">
      <a:majorFont>
        <a:latin typeface="Calibri"/>
        <a:ea typeface="Calibri"/>
        <a:cs typeface="Calibri"/>
      </a:majorFont>
      <a:minorFont>
        <a:latin typeface="Helvetica"/>
        <a:ea typeface="Helvetica"/>
        <a:cs typeface="Helvetica"/>
      </a:minorFont>
    </a:fontScheme>
    <a:fmtScheme name="Mal_ro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55600" rotWithShape="0">
              <a:srgbClr val="000000">
                <a:alpha val="75000"/>
              </a:srgbClr>
            </a:outerShdw>
          </a:effectLst>
        </a:effectStyle>
        <a:effectStyle>
          <a:effectLst>
            <a:outerShdw blurRad="355600" rotWithShape="0">
              <a:srgbClr val="000000">
                <a:alpha val="75000"/>
              </a:srgbClr>
            </a:outerShdw>
          </a:effectLst>
        </a:effectStyle>
        <a:effectStyle>
          <a:effectLst>
            <a:outerShdw blurRad="355600" rotWithShape="0">
              <a:srgbClr val="000000">
                <a:alpha val="7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outerShdw blurRad="355600" rotWithShape="0">
            <a:srgbClr val="000000">
              <a:alpha val="75000"/>
            </a:srgbClr>
          </a:outerShdw>
        </a:effectLst>
        <a:sp3d/>
      </a:spPr>
      <a:bodyPr rot="0" spcFirstLastPara="1" vertOverflow="overflow" horzOverflow="overflow" vert="horz" wrap="square" lIns="45719" tIns="45719" rIns="45719" bIns="45719" numCol="1" spcCol="38100" rtlCol="0" anchor="t">
        <a:spAutoFit/>
      </a:bodyPr>
      <a:lstStyle>
        <a:defPPr marL="0" marR="0" indent="0" algn="ctr"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433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UiT PowerPoint engelsk</Template>
  <TotalTime>31</TotalTime>
  <Words>967</Words>
  <Application>Microsoft Office PowerPoint</Application>
  <PresentationFormat>Widescreen</PresentationFormat>
  <Paragraphs>173</Paragraphs>
  <Slides>21</Slides>
  <Notes>7</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21</vt:i4>
      </vt:variant>
    </vt:vector>
  </HeadingPairs>
  <TitlesOfParts>
    <vt:vector size="34" baseType="lpstr">
      <vt:lpstr>Arial</vt:lpstr>
      <vt:lpstr>Arial Black</vt:lpstr>
      <vt:lpstr>Avenir Next LT Pro</vt:lpstr>
      <vt:lpstr>Calibri</vt:lpstr>
      <vt:lpstr>Helvetica</vt:lpstr>
      <vt:lpstr>Tahoma</vt:lpstr>
      <vt:lpstr>Wingdings</vt:lpstr>
      <vt:lpstr>Light with pattern</vt:lpstr>
      <vt:lpstr>Light without pattern</vt:lpstr>
      <vt:lpstr>Dark with pattern</vt:lpstr>
      <vt:lpstr>Dark without pattern</vt:lpstr>
      <vt:lpstr>Light with pattern</vt:lpstr>
      <vt:lpstr>Mal_rod</vt:lpstr>
      <vt:lpstr>Building logistics competence in the Arctic </vt:lpstr>
      <vt:lpstr>PowerPoint Presentation</vt:lpstr>
      <vt:lpstr>PowerPoint Presentation</vt:lpstr>
      <vt:lpstr>PowerPoint Presentation</vt:lpstr>
      <vt:lpstr>PowerPoint Presentation</vt:lpstr>
      <vt:lpstr>PowerPoint Presentation</vt:lpstr>
      <vt:lpstr>Our mission </vt:lpstr>
      <vt:lpstr>PowerPoint Presentation</vt:lpstr>
      <vt:lpstr>Our team</vt:lpstr>
      <vt:lpstr>Some of our current projects</vt:lpstr>
      <vt:lpstr>TRINITY – EU funded</vt:lpstr>
      <vt:lpstr>TRINITY – EU funded</vt:lpstr>
      <vt:lpstr>Current PhD project</vt:lpstr>
      <vt:lpstr>Current PhD project</vt:lpstr>
      <vt:lpstr>Current PhD project</vt:lpstr>
      <vt:lpstr>Current PhD project</vt:lpstr>
      <vt:lpstr>Current PhD project</vt:lpstr>
      <vt:lpstr>Current PhD project</vt:lpstr>
      <vt:lpstr>Current PhD project</vt:lpstr>
      <vt:lpstr>PowerPoint Presentation</vt:lpstr>
      <vt:lpstr>Future Cooperation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Competence Center of Arctic Logistics Operations </dc:title>
  <dc:creator>Wei Deng Solvang</dc:creator>
  <cp:lastModifiedBy>Diana Santalova Thordarson</cp:lastModifiedBy>
  <cp:revision>8</cp:revision>
  <dcterms:created xsi:type="dcterms:W3CDTF">2022-11-07T10:31:13Z</dcterms:created>
  <dcterms:modified xsi:type="dcterms:W3CDTF">2022-11-28T19:15:05Z</dcterms:modified>
</cp:coreProperties>
</file>