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90" r:id="rId2"/>
    <p:sldId id="289" r:id="rId3"/>
    <p:sldId id="269" r:id="rId4"/>
    <p:sldId id="272" r:id="rId5"/>
    <p:sldId id="291" r:id="rId6"/>
    <p:sldId id="292" r:id="rId7"/>
    <p:sldId id="294" r:id="rId8"/>
    <p:sldId id="295" r:id="rId9"/>
    <p:sldId id="296" r:id="rId10"/>
    <p:sldId id="299" r:id="rId11"/>
    <p:sldId id="279" r:id="rId12"/>
    <p:sldId id="280" r:id="rId13"/>
    <p:sldId id="281" r:id="rId14"/>
    <p:sldId id="282" r:id="rId15"/>
    <p:sldId id="283" r:id="rId16"/>
    <p:sldId id="298" r:id="rId17"/>
    <p:sldId id="266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D - Miroslav Cedzo" initials="SM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D49"/>
    <a:srgbClr val="404040"/>
    <a:srgbClr val="363636"/>
    <a:srgbClr val="111111"/>
    <a:srgbClr val="0099FF"/>
    <a:srgbClr val="6666FF"/>
    <a:srgbClr val="4C7F7F"/>
    <a:srgbClr val="2A6A6C"/>
    <a:srgbClr val="2B6A6C"/>
    <a:srgbClr val="B80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Štýl s motívom 1 - zvýrazneni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A107856-5554-42FB-B03E-39F5DBC370BA}" styleName="Stredný štýl 4 - zvýrazneni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Tmavý štýl 1 - zvýrazneni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7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346478314781515"/>
          <c:y val="0.19638879375493556"/>
          <c:w val="0.70650339237505078"/>
          <c:h val="0.713301802324539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Rad 1</c:v>
                </c:pt>
              </c:strCache>
            </c:strRef>
          </c:tx>
          <c:spPr>
            <a:solidFill>
              <a:srgbClr val="002D72"/>
            </a:solidFill>
            <a:ln>
              <a:noFill/>
            </a:ln>
            <a:effectLst/>
          </c:spPr>
          <c:invertIfNegative val="0"/>
          <c:cat>
            <c:strRef>
              <c:f>Hárok1!$A$2:$A$5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97-4CA5-BF92-EEA9CD7D7676}"/>
            </c:ext>
          </c:extLst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Rad 2</c:v>
                </c:pt>
              </c:strCache>
            </c:strRef>
          </c:tx>
          <c:spPr>
            <a:solidFill>
              <a:srgbClr val="A1A5C8"/>
            </a:solidFill>
            <a:ln>
              <a:noFill/>
            </a:ln>
            <a:effectLst/>
          </c:spPr>
          <c:invertIfNegative val="0"/>
          <c:cat>
            <c:strRef>
              <c:f>Hárok1!$A$2:$A$5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Hárok1!$C$2:$C$5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97-4CA5-BF92-EEA9CD7D7676}"/>
            </c:ext>
          </c:extLst>
        </c:ser>
        <c:ser>
          <c:idx val="2"/>
          <c:order val="2"/>
          <c:tx>
            <c:strRef>
              <c:f>Hárok1!$D$1</c:f>
              <c:strCache>
                <c:ptCount val="1"/>
                <c:pt idx="0">
                  <c:v>Rad 3</c:v>
                </c:pt>
              </c:strCache>
            </c:strRef>
          </c:tx>
          <c:spPr>
            <a:solidFill>
              <a:srgbClr val="3E5698"/>
            </a:solidFill>
            <a:ln>
              <a:noFill/>
            </a:ln>
            <a:effectLst/>
          </c:spPr>
          <c:invertIfNegative val="0"/>
          <c:cat>
            <c:strRef>
              <c:f>Hárok1!$A$2:$A$5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Hárok1!$D$2:$D$5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97-4CA5-BF92-EEA9CD7D7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3"/>
        <c:axId val="187763200"/>
        <c:axId val="177530560"/>
      </c:barChart>
      <c:catAx>
        <c:axId val="187763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197" b="0" i="0" u="none" strike="noStrike" kern="1200" baseline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77530560"/>
        <c:crosses val="autoZero"/>
        <c:auto val="1"/>
        <c:lblAlgn val="ctr"/>
        <c:lblOffset val="100"/>
        <c:noMultiLvlLbl val="0"/>
      </c:catAx>
      <c:valAx>
        <c:axId val="177530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8776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7.5403180359500971E-4"/>
          <c:w val="8.1184373015847133E-2"/>
          <c:h val="0.19313419858730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350" b="0" i="0" u="none" strike="noStrike" kern="1200" baseline="0">
              <a:solidFill>
                <a:srgbClr val="777777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0747F6-DD45-4687-9AB5-91B6BEB8D4D1}" type="doc">
      <dgm:prSet loTypeId="urn:microsoft.com/office/officeart/2005/8/layout/cycle8" loCatId="cycle" qsTypeId="urn:microsoft.com/office/officeart/2005/8/quickstyle/3d1" qsCatId="3D" csTypeId="urn:microsoft.com/office/officeart/2005/8/colors/accent1_1" csCatId="accent1" phldr="1"/>
      <dgm:spPr/>
    </dgm:pt>
    <dgm:pt modelId="{C2E0C119-5BB1-47A1-AA8B-83953B6D3D75}">
      <dgm:prSet phldrT="[Text]"/>
      <dgm:spPr/>
      <dgm:t>
        <a:bodyPr/>
        <a:lstStyle/>
        <a:p>
          <a:r>
            <a:rPr lang="sk-SK" b="1" i="1" dirty="0"/>
            <a:t>Design</a:t>
          </a:r>
        </a:p>
      </dgm:t>
    </dgm:pt>
    <dgm:pt modelId="{546E52D0-BAF4-4914-997F-F855376E7DB3}" type="parTrans" cxnId="{BD14ABDF-03AC-4FC7-988D-5CD39A2A3544}">
      <dgm:prSet/>
      <dgm:spPr/>
      <dgm:t>
        <a:bodyPr/>
        <a:lstStyle/>
        <a:p>
          <a:endParaRPr lang="sk-SK"/>
        </a:p>
      </dgm:t>
    </dgm:pt>
    <dgm:pt modelId="{C343EAAD-77EE-4F45-9D11-ACF25225DE21}" type="sibTrans" cxnId="{BD14ABDF-03AC-4FC7-988D-5CD39A2A3544}">
      <dgm:prSet/>
      <dgm:spPr/>
      <dgm:t>
        <a:bodyPr/>
        <a:lstStyle/>
        <a:p>
          <a:endParaRPr lang="sk-SK"/>
        </a:p>
      </dgm:t>
    </dgm:pt>
    <dgm:pt modelId="{66B93872-B299-4519-BAB2-9C5AF6E42C18}">
      <dgm:prSet phldrT="[Text]"/>
      <dgm:spPr/>
      <dgm:t>
        <a:bodyPr/>
        <a:lstStyle/>
        <a:p>
          <a:r>
            <a:rPr lang="en-AU" b="1" i="1" noProof="0" dirty="0"/>
            <a:t>Printing</a:t>
          </a:r>
        </a:p>
      </dgm:t>
    </dgm:pt>
    <dgm:pt modelId="{C83215BD-F5CB-4EBA-96BC-89D1A43241DC}" type="parTrans" cxnId="{6588DEA0-1C2E-4DA3-8A46-4DE730C50C75}">
      <dgm:prSet/>
      <dgm:spPr/>
      <dgm:t>
        <a:bodyPr/>
        <a:lstStyle/>
        <a:p>
          <a:endParaRPr lang="sk-SK"/>
        </a:p>
      </dgm:t>
    </dgm:pt>
    <dgm:pt modelId="{98E76A14-9B9B-4AB3-8147-837C77F9CC7D}" type="sibTrans" cxnId="{6588DEA0-1C2E-4DA3-8A46-4DE730C50C75}">
      <dgm:prSet/>
      <dgm:spPr/>
      <dgm:t>
        <a:bodyPr/>
        <a:lstStyle/>
        <a:p>
          <a:endParaRPr lang="sk-SK"/>
        </a:p>
      </dgm:t>
    </dgm:pt>
    <dgm:pt modelId="{8CD4693A-9BEF-4ECE-9284-EEC75C150E12}">
      <dgm:prSet phldrT="[Text]"/>
      <dgm:spPr/>
      <dgm:t>
        <a:bodyPr/>
        <a:lstStyle/>
        <a:p>
          <a:r>
            <a:rPr lang="en-AU" b="1" i="1" noProof="0" dirty="0"/>
            <a:t>Reverse engineering</a:t>
          </a:r>
        </a:p>
      </dgm:t>
    </dgm:pt>
    <dgm:pt modelId="{E2302F44-36A0-4181-B928-1D2A4E8170C4}" type="parTrans" cxnId="{68D3D726-0465-4F39-81E0-90141DCB8005}">
      <dgm:prSet/>
      <dgm:spPr/>
      <dgm:t>
        <a:bodyPr/>
        <a:lstStyle/>
        <a:p>
          <a:endParaRPr lang="sk-SK"/>
        </a:p>
      </dgm:t>
    </dgm:pt>
    <dgm:pt modelId="{89EE765C-1407-43E2-9058-CE08C9A136E8}" type="sibTrans" cxnId="{68D3D726-0465-4F39-81E0-90141DCB8005}">
      <dgm:prSet/>
      <dgm:spPr/>
      <dgm:t>
        <a:bodyPr/>
        <a:lstStyle/>
        <a:p>
          <a:endParaRPr lang="sk-SK"/>
        </a:p>
      </dgm:t>
    </dgm:pt>
    <dgm:pt modelId="{2628EC8D-23C5-4353-AD20-F0F759690200}">
      <dgm:prSet phldrT="[Text]"/>
      <dgm:spPr/>
      <dgm:t>
        <a:bodyPr/>
        <a:lstStyle/>
        <a:p>
          <a:r>
            <a:rPr lang="en-AU" b="1" i="1" noProof="0" dirty="0"/>
            <a:t>Final metrology evaluation</a:t>
          </a:r>
        </a:p>
      </dgm:t>
    </dgm:pt>
    <dgm:pt modelId="{913F2FDE-1B5F-418B-86D1-2954468C6D70}" type="parTrans" cxnId="{11D84FD5-6620-4208-A541-15B5CC1CF825}">
      <dgm:prSet/>
      <dgm:spPr/>
      <dgm:t>
        <a:bodyPr/>
        <a:lstStyle/>
        <a:p>
          <a:endParaRPr lang="sk-SK"/>
        </a:p>
      </dgm:t>
    </dgm:pt>
    <dgm:pt modelId="{BF3DD83E-840F-4886-949D-147C47FD5B92}" type="sibTrans" cxnId="{11D84FD5-6620-4208-A541-15B5CC1CF825}">
      <dgm:prSet/>
      <dgm:spPr/>
      <dgm:t>
        <a:bodyPr/>
        <a:lstStyle/>
        <a:p>
          <a:endParaRPr lang="sk-SK"/>
        </a:p>
      </dgm:t>
    </dgm:pt>
    <dgm:pt modelId="{7494A67B-D2FB-4844-9DF3-8C7518921AF5}" type="pres">
      <dgm:prSet presAssocID="{960747F6-DD45-4687-9AB5-91B6BEB8D4D1}" presName="compositeShape" presStyleCnt="0">
        <dgm:presLayoutVars>
          <dgm:chMax val="7"/>
          <dgm:dir/>
          <dgm:resizeHandles val="exact"/>
        </dgm:presLayoutVars>
      </dgm:prSet>
      <dgm:spPr/>
    </dgm:pt>
    <dgm:pt modelId="{792A20A6-5D94-47CE-B147-C75BA56885B7}" type="pres">
      <dgm:prSet presAssocID="{960747F6-DD45-4687-9AB5-91B6BEB8D4D1}" presName="wedge1" presStyleLbl="node1" presStyleIdx="0" presStyleCnt="4"/>
      <dgm:spPr/>
    </dgm:pt>
    <dgm:pt modelId="{0CAAEC02-1C04-4B7E-AA73-88A8857A2817}" type="pres">
      <dgm:prSet presAssocID="{960747F6-DD45-4687-9AB5-91B6BEB8D4D1}" presName="dummy1a" presStyleCnt="0"/>
      <dgm:spPr/>
    </dgm:pt>
    <dgm:pt modelId="{DC855061-102A-405E-A125-40E34D46D07D}" type="pres">
      <dgm:prSet presAssocID="{960747F6-DD45-4687-9AB5-91B6BEB8D4D1}" presName="dummy1b" presStyleCnt="0"/>
      <dgm:spPr/>
    </dgm:pt>
    <dgm:pt modelId="{23E392DD-135E-4030-87DE-EEF3FD138FDC}" type="pres">
      <dgm:prSet presAssocID="{960747F6-DD45-4687-9AB5-91B6BEB8D4D1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C135DC9-7664-4C7B-B90C-D0EE786828AE}" type="pres">
      <dgm:prSet presAssocID="{960747F6-DD45-4687-9AB5-91B6BEB8D4D1}" presName="wedge2" presStyleLbl="node1" presStyleIdx="1" presStyleCnt="4"/>
      <dgm:spPr/>
    </dgm:pt>
    <dgm:pt modelId="{1EE4D36F-78BB-4493-B036-7F6704114ED4}" type="pres">
      <dgm:prSet presAssocID="{960747F6-DD45-4687-9AB5-91B6BEB8D4D1}" presName="dummy2a" presStyleCnt="0"/>
      <dgm:spPr/>
    </dgm:pt>
    <dgm:pt modelId="{4CBAB91C-A6AF-4056-B09B-1F1F1C5BBD93}" type="pres">
      <dgm:prSet presAssocID="{960747F6-DD45-4687-9AB5-91B6BEB8D4D1}" presName="dummy2b" presStyleCnt="0"/>
      <dgm:spPr/>
    </dgm:pt>
    <dgm:pt modelId="{CDCEBACE-51EB-4000-954A-EB5D83151B6A}" type="pres">
      <dgm:prSet presAssocID="{960747F6-DD45-4687-9AB5-91B6BEB8D4D1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A3137C2-EDDF-41D1-965E-DF4AAA99DA24}" type="pres">
      <dgm:prSet presAssocID="{960747F6-DD45-4687-9AB5-91B6BEB8D4D1}" presName="wedge3" presStyleLbl="node1" presStyleIdx="2" presStyleCnt="4"/>
      <dgm:spPr/>
    </dgm:pt>
    <dgm:pt modelId="{E7EBD2B2-1E04-4A53-8D8C-C9759757CDC3}" type="pres">
      <dgm:prSet presAssocID="{960747F6-DD45-4687-9AB5-91B6BEB8D4D1}" presName="dummy3a" presStyleCnt="0"/>
      <dgm:spPr/>
    </dgm:pt>
    <dgm:pt modelId="{4C3D91C4-0D4E-4F5E-8973-64D58C132F67}" type="pres">
      <dgm:prSet presAssocID="{960747F6-DD45-4687-9AB5-91B6BEB8D4D1}" presName="dummy3b" presStyleCnt="0"/>
      <dgm:spPr/>
    </dgm:pt>
    <dgm:pt modelId="{F0061594-7144-4461-8C9E-5A028A1FC6F1}" type="pres">
      <dgm:prSet presAssocID="{960747F6-DD45-4687-9AB5-91B6BEB8D4D1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9791A03-2C23-42D0-84E5-8775AF987501}" type="pres">
      <dgm:prSet presAssocID="{960747F6-DD45-4687-9AB5-91B6BEB8D4D1}" presName="wedge4" presStyleLbl="node1" presStyleIdx="3" presStyleCnt="4"/>
      <dgm:spPr/>
    </dgm:pt>
    <dgm:pt modelId="{FCBC8EE2-D431-43E0-B8D1-73DD97791080}" type="pres">
      <dgm:prSet presAssocID="{960747F6-DD45-4687-9AB5-91B6BEB8D4D1}" presName="dummy4a" presStyleCnt="0"/>
      <dgm:spPr/>
    </dgm:pt>
    <dgm:pt modelId="{51C810A3-8EDE-46D3-904D-AEF89B8CED3C}" type="pres">
      <dgm:prSet presAssocID="{960747F6-DD45-4687-9AB5-91B6BEB8D4D1}" presName="dummy4b" presStyleCnt="0"/>
      <dgm:spPr/>
    </dgm:pt>
    <dgm:pt modelId="{A6603F26-26B6-41AD-BD3C-C0DF318B470E}" type="pres">
      <dgm:prSet presAssocID="{960747F6-DD45-4687-9AB5-91B6BEB8D4D1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BB7E7B-CD9F-4FB4-9F44-A329E99FEDC9}" type="pres">
      <dgm:prSet presAssocID="{C343EAAD-77EE-4F45-9D11-ACF25225DE21}" presName="arrowWedge1" presStyleLbl="fgSibTrans2D1" presStyleIdx="0" presStyleCnt="4"/>
      <dgm:spPr/>
    </dgm:pt>
    <dgm:pt modelId="{0D53CE90-BCB8-4018-AEAE-F42D714A027D}" type="pres">
      <dgm:prSet presAssocID="{98E76A14-9B9B-4AB3-8147-837C77F9CC7D}" presName="arrowWedge2" presStyleLbl="fgSibTrans2D1" presStyleIdx="1" presStyleCnt="4"/>
      <dgm:spPr/>
    </dgm:pt>
    <dgm:pt modelId="{B46A0449-5B6E-4447-A845-C8B95664A0ED}" type="pres">
      <dgm:prSet presAssocID="{89EE765C-1407-43E2-9058-CE08C9A136E8}" presName="arrowWedge3" presStyleLbl="fgSibTrans2D1" presStyleIdx="2" presStyleCnt="4"/>
      <dgm:spPr/>
    </dgm:pt>
    <dgm:pt modelId="{05A29200-11C6-4D0E-8D3B-B705BE270927}" type="pres">
      <dgm:prSet presAssocID="{BF3DD83E-840F-4886-949D-147C47FD5B92}" presName="arrowWedge4" presStyleLbl="fgSibTrans2D1" presStyleIdx="3" presStyleCnt="4"/>
      <dgm:spPr/>
    </dgm:pt>
  </dgm:ptLst>
  <dgm:cxnLst>
    <dgm:cxn modelId="{06E0B00A-A4DF-4618-8E98-6E6A7FE45F9C}" type="presOf" srcId="{2628EC8D-23C5-4353-AD20-F0F759690200}" destId="{D9791A03-2C23-42D0-84E5-8775AF987501}" srcOrd="0" destOrd="0" presId="urn:microsoft.com/office/officeart/2005/8/layout/cycle8"/>
    <dgm:cxn modelId="{68D3D726-0465-4F39-81E0-90141DCB8005}" srcId="{960747F6-DD45-4687-9AB5-91B6BEB8D4D1}" destId="{8CD4693A-9BEF-4ECE-9284-EEC75C150E12}" srcOrd="2" destOrd="0" parTransId="{E2302F44-36A0-4181-B928-1D2A4E8170C4}" sibTransId="{89EE765C-1407-43E2-9058-CE08C9A136E8}"/>
    <dgm:cxn modelId="{02A27737-ADF2-466F-A9CD-1EF587B1A4D5}" type="presOf" srcId="{66B93872-B299-4519-BAB2-9C5AF6E42C18}" destId="{CDCEBACE-51EB-4000-954A-EB5D83151B6A}" srcOrd="1" destOrd="0" presId="urn:microsoft.com/office/officeart/2005/8/layout/cycle8"/>
    <dgm:cxn modelId="{03FC7A3B-C591-44A6-8FD2-CABD9371BEE5}" type="presOf" srcId="{960747F6-DD45-4687-9AB5-91B6BEB8D4D1}" destId="{7494A67B-D2FB-4844-9DF3-8C7518921AF5}" srcOrd="0" destOrd="0" presId="urn:microsoft.com/office/officeart/2005/8/layout/cycle8"/>
    <dgm:cxn modelId="{6265703E-A80B-4F63-ABC5-85A90410D3FF}" type="presOf" srcId="{C2E0C119-5BB1-47A1-AA8B-83953B6D3D75}" destId="{792A20A6-5D94-47CE-B147-C75BA56885B7}" srcOrd="0" destOrd="0" presId="urn:microsoft.com/office/officeart/2005/8/layout/cycle8"/>
    <dgm:cxn modelId="{CC139F68-98AB-40B9-9054-1ADEB6A6C04D}" type="presOf" srcId="{66B93872-B299-4519-BAB2-9C5AF6E42C18}" destId="{AC135DC9-7664-4C7B-B90C-D0EE786828AE}" srcOrd="0" destOrd="0" presId="urn:microsoft.com/office/officeart/2005/8/layout/cycle8"/>
    <dgm:cxn modelId="{131CD87A-7FB0-470B-B1EE-032E7C6B2D1B}" type="presOf" srcId="{8CD4693A-9BEF-4ECE-9284-EEC75C150E12}" destId="{0A3137C2-EDDF-41D1-965E-DF4AAA99DA24}" srcOrd="0" destOrd="0" presId="urn:microsoft.com/office/officeart/2005/8/layout/cycle8"/>
    <dgm:cxn modelId="{3FA7529A-2085-4B7E-92F2-A5E0862B6BAB}" type="presOf" srcId="{C2E0C119-5BB1-47A1-AA8B-83953B6D3D75}" destId="{23E392DD-135E-4030-87DE-EEF3FD138FDC}" srcOrd="1" destOrd="0" presId="urn:microsoft.com/office/officeart/2005/8/layout/cycle8"/>
    <dgm:cxn modelId="{6588DEA0-1C2E-4DA3-8A46-4DE730C50C75}" srcId="{960747F6-DD45-4687-9AB5-91B6BEB8D4D1}" destId="{66B93872-B299-4519-BAB2-9C5AF6E42C18}" srcOrd="1" destOrd="0" parTransId="{C83215BD-F5CB-4EBA-96BC-89D1A43241DC}" sibTransId="{98E76A14-9B9B-4AB3-8147-837C77F9CC7D}"/>
    <dgm:cxn modelId="{FCF64DB6-BEC3-4A5F-BF93-2743EE6D2BB9}" type="presOf" srcId="{2628EC8D-23C5-4353-AD20-F0F759690200}" destId="{A6603F26-26B6-41AD-BD3C-C0DF318B470E}" srcOrd="1" destOrd="0" presId="urn:microsoft.com/office/officeart/2005/8/layout/cycle8"/>
    <dgm:cxn modelId="{11D84FD5-6620-4208-A541-15B5CC1CF825}" srcId="{960747F6-DD45-4687-9AB5-91B6BEB8D4D1}" destId="{2628EC8D-23C5-4353-AD20-F0F759690200}" srcOrd="3" destOrd="0" parTransId="{913F2FDE-1B5F-418B-86D1-2954468C6D70}" sibTransId="{BF3DD83E-840F-4886-949D-147C47FD5B92}"/>
    <dgm:cxn modelId="{BD14ABDF-03AC-4FC7-988D-5CD39A2A3544}" srcId="{960747F6-DD45-4687-9AB5-91B6BEB8D4D1}" destId="{C2E0C119-5BB1-47A1-AA8B-83953B6D3D75}" srcOrd="0" destOrd="0" parTransId="{546E52D0-BAF4-4914-997F-F855376E7DB3}" sibTransId="{C343EAAD-77EE-4F45-9D11-ACF25225DE21}"/>
    <dgm:cxn modelId="{919A93F2-4F5C-45F0-B45A-C5B4A451DD99}" type="presOf" srcId="{8CD4693A-9BEF-4ECE-9284-EEC75C150E12}" destId="{F0061594-7144-4461-8C9E-5A028A1FC6F1}" srcOrd="1" destOrd="0" presId="urn:microsoft.com/office/officeart/2005/8/layout/cycle8"/>
    <dgm:cxn modelId="{53962655-EE6C-47D0-8F4A-C0E37E194E4E}" type="presParOf" srcId="{7494A67B-D2FB-4844-9DF3-8C7518921AF5}" destId="{792A20A6-5D94-47CE-B147-C75BA56885B7}" srcOrd="0" destOrd="0" presId="urn:microsoft.com/office/officeart/2005/8/layout/cycle8"/>
    <dgm:cxn modelId="{F041D43B-ECED-4A7C-928F-02093C67ED3C}" type="presParOf" srcId="{7494A67B-D2FB-4844-9DF3-8C7518921AF5}" destId="{0CAAEC02-1C04-4B7E-AA73-88A8857A2817}" srcOrd="1" destOrd="0" presId="urn:microsoft.com/office/officeart/2005/8/layout/cycle8"/>
    <dgm:cxn modelId="{74EE00EA-B161-4B89-812F-E5F191C94F82}" type="presParOf" srcId="{7494A67B-D2FB-4844-9DF3-8C7518921AF5}" destId="{DC855061-102A-405E-A125-40E34D46D07D}" srcOrd="2" destOrd="0" presId="urn:microsoft.com/office/officeart/2005/8/layout/cycle8"/>
    <dgm:cxn modelId="{EEAF1262-32B5-4D33-A881-638AA2EEEDDD}" type="presParOf" srcId="{7494A67B-D2FB-4844-9DF3-8C7518921AF5}" destId="{23E392DD-135E-4030-87DE-EEF3FD138FDC}" srcOrd="3" destOrd="0" presId="urn:microsoft.com/office/officeart/2005/8/layout/cycle8"/>
    <dgm:cxn modelId="{FBAC239A-BD6A-45F2-AF8D-C18EF9242BC3}" type="presParOf" srcId="{7494A67B-D2FB-4844-9DF3-8C7518921AF5}" destId="{AC135DC9-7664-4C7B-B90C-D0EE786828AE}" srcOrd="4" destOrd="0" presId="urn:microsoft.com/office/officeart/2005/8/layout/cycle8"/>
    <dgm:cxn modelId="{87E349D6-2D6A-48DB-BFFE-F5D93F268707}" type="presParOf" srcId="{7494A67B-D2FB-4844-9DF3-8C7518921AF5}" destId="{1EE4D36F-78BB-4493-B036-7F6704114ED4}" srcOrd="5" destOrd="0" presId="urn:microsoft.com/office/officeart/2005/8/layout/cycle8"/>
    <dgm:cxn modelId="{C6FA37EB-DAB4-4F9D-8D44-C0BBB9C8EE03}" type="presParOf" srcId="{7494A67B-D2FB-4844-9DF3-8C7518921AF5}" destId="{4CBAB91C-A6AF-4056-B09B-1F1F1C5BBD93}" srcOrd="6" destOrd="0" presId="urn:microsoft.com/office/officeart/2005/8/layout/cycle8"/>
    <dgm:cxn modelId="{267D890D-3AA7-4300-9BBE-0E9E7FE41E23}" type="presParOf" srcId="{7494A67B-D2FB-4844-9DF3-8C7518921AF5}" destId="{CDCEBACE-51EB-4000-954A-EB5D83151B6A}" srcOrd="7" destOrd="0" presId="urn:microsoft.com/office/officeart/2005/8/layout/cycle8"/>
    <dgm:cxn modelId="{E1D25B3C-EB8F-4A6F-9644-FBADEFB6ADB3}" type="presParOf" srcId="{7494A67B-D2FB-4844-9DF3-8C7518921AF5}" destId="{0A3137C2-EDDF-41D1-965E-DF4AAA99DA24}" srcOrd="8" destOrd="0" presId="urn:microsoft.com/office/officeart/2005/8/layout/cycle8"/>
    <dgm:cxn modelId="{C8D12DE0-2045-4E1E-96D8-5001C1964FA4}" type="presParOf" srcId="{7494A67B-D2FB-4844-9DF3-8C7518921AF5}" destId="{E7EBD2B2-1E04-4A53-8D8C-C9759757CDC3}" srcOrd="9" destOrd="0" presId="urn:microsoft.com/office/officeart/2005/8/layout/cycle8"/>
    <dgm:cxn modelId="{6A2C91C3-9EF7-4A79-9B42-01CA2B95F924}" type="presParOf" srcId="{7494A67B-D2FB-4844-9DF3-8C7518921AF5}" destId="{4C3D91C4-0D4E-4F5E-8973-64D58C132F67}" srcOrd="10" destOrd="0" presId="urn:microsoft.com/office/officeart/2005/8/layout/cycle8"/>
    <dgm:cxn modelId="{CAF77F9E-ABC5-4A4C-B5C3-1546E104CD21}" type="presParOf" srcId="{7494A67B-D2FB-4844-9DF3-8C7518921AF5}" destId="{F0061594-7144-4461-8C9E-5A028A1FC6F1}" srcOrd="11" destOrd="0" presId="urn:microsoft.com/office/officeart/2005/8/layout/cycle8"/>
    <dgm:cxn modelId="{2B58069B-60A2-450C-A073-81D979EABAC4}" type="presParOf" srcId="{7494A67B-D2FB-4844-9DF3-8C7518921AF5}" destId="{D9791A03-2C23-42D0-84E5-8775AF987501}" srcOrd="12" destOrd="0" presId="urn:microsoft.com/office/officeart/2005/8/layout/cycle8"/>
    <dgm:cxn modelId="{1A270298-240E-4D73-8B03-69E00D43BAD6}" type="presParOf" srcId="{7494A67B-D2FB-4844-9DF3-8C7518921AF5}" destId="{FCBC8EE2-D431-43E0-B8D1-73DD97791080}" srcOrd="13" destOrd="0" presId="urn:microsoft.com/office/officeart/2005/8/layout/cycle8"/>
    <dgm:cxn modelId="{93CE4CF5-788D-45DD-83AB-D70638EA02B9}" type="presParOf" srcId="{7494A67B-D2FB-4844-9DF3-8C7518921AF5}" destId="{51C810A3-8EDE-46D3-904D-AEF89B8CED3C}" srcOrd="14" destOrd="0" presId="urn:microsoft.com/office/officeart/2005/8/layout/cycle8"/>
    <dgm:cxn modelId="{D9EB22E0-DF90-4B4C-8F71-EF2B340ECBEC}" type="presParOf" srcId="{7494A67B-D2FB-4844-9DF3-8C7518921AF5}" destId="{A6603F26-26B6-41AD-BD3C-C0DF318B470E}" srcOrd="15" destOrd="0" presId="urn:microsoft.com/office/officeart/2005/8/layout/cycle8"/>
    <dgm:cxn modelId="{4B41B46D-D016-4969-87BD-FBB20342D97F}" type="presParOf" srcId="{7494A67B-D2FB-4844-9DF3-8C7518921AF5}" destId="{A1BB7E7B-CD9F-4FB4-9F44-A329E99FEDC9}" srcOrd="16" destOrd="0" presId="urn:microsoft.com/office/officeart/2005/8/layout/cycle8"/>
    <dgm:cxn modelId="{03A4019A-F8C9-49C2-8D89-1D1A95BAA6D1}" type="presParOf" srcId="{7494A67B-D2FB-4844-9DF3-8C7518921AF5}" destId="{0D53CE90-BCB8-4018-AEAE-F42D714A027D}" srcOrd="17" destOrd="0" presId="urn:microsoft.com/office/officeart/2005/8/layout/cycle8"/>
    <dgm:cxn modelId="{D6A7EFE2-2FE5-4B7F-8734-4132B8126E29}" type="presParOf" srcId="{7494A67B-D2FB-4844-9DF3-8C7518921AF5}" destId="{B46A0449-5B6E-4447-A845-C8B95664A0ED}" srcOrd="18" destOrd="0" presId="urn:microsoft.com/office/officeart/2005/8/layout/cycle8"/>
    <dgm:cxn modelId="{E24A59F3-6D28-4A68-B1BA-7D55BA32CA7A}" type="presParOf" srcId="{7494A67B-D2FB-4844-9DF3-8C7518921AF5}" destId="{05A29200-11C6-4D0E-8D3B-B705BE270927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A20A6-5D94-47CE-B147-C75BA56885B7}">
      <dsp:nvSpPr>
        <dsp:cNvPr id="0" name=""/>
        <dsp:cNvSpPr/>
      </dsp:nvSpPr>
      <dsp:spPr>
        <a:xfrm>
          <a:off x="1236416" y="224192"/>
          <a:ext cx="3087126" cy="3087126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b="1" i="1" kern="1200" dirty="0"/>
            <a:t>Design</a:t>
          </a:r>
        </a:p>
      </dsp:txBody>
      <dsp:txXfrm>
        <a:off x="2875165" y="864036"/>
        <a:ext cx="1139296" cy="845284"/>
      </dsp:txXfrm>
    </dsp:sp>
    <dsp:sp modelId="{AC135DC9-7664-4C7B-B90C-D0EE786828AE}">
      <dsp:nvSpPr>
        <dsp:cNvPr id="0" name=""/>
        <dsp:cNvSpPr/>
      </dsp:nvSpPr>
      <dsp:spPr>
        <a:xfrm>
          <a:off x="1236416" y="327831"/>
          <a:ext cx="3087126" cy="3087126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i="1" kern="1200" noProof="0" dirty="0"/>
            <a:t>Printing</a:t>
          </a:r>
        </a:p>
      </dsp:txBody>
      <dsp:txXfrm>
        <a:off x="2875165" y="1929829"/>
        <a:ext cx="1139296" cy="845284"/>
      </dsp:txXfrm>
    </dsp:sp>
    <dsp:sp modelId="{0A3137C2-EDDF-41D1-965E-DF4AAA99DA24}">
      <dsp:nvSpPr>
        <dsp:cNvPr id="0" name=""/>
        <dsp:cNvSpPr/>
      </dsp:nvSpPr>
      <dsp:spPr>
        <a:xfrm>
          <a:off x="1132776" y="327831"/>
          <a:ext cx="3087126" cy="3087126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i="1" kern="1200" noProof="0" dirty="0"/>
            <a:t>Reverse engineering</a:t>
          </a:r>
        </a:p>
      </dsp:txBody>
      <dsp:txXfrm>
        <a:off x="1441856" y="1929829"/>
        <a:ext cx="1139296" cy="845284"/>
      </dsp:txXfrm>
    </dsp:sp>
    <dsp:sp modelId="{D9791A03-2C23-42D0-84E5-8775AF987501}">
      <dsp:nvSpPr>
        <dsp:cNvPr id="0" name=""/>
        <dsp:cNvSpPr/>
      </dsp:nvSpPr>
      <dsp:spPr>
        <a:xfrm>
          <a:off x="1132776" y="224192"/>
          <a:ext cx="3087126" cy="3087126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i="1" kern="1200" noProof="0" dirty="0"/>
            <a:t>Final metrology evaluation</a:t>
          </a:r>
        </a:p>
      </dsp:txBody>
      <dsp:txXfrm>
        <a:off x="1441856" y="864036"/>
        <a:ext cx="1139296" cy="845284"/>
      </dsp:txXfrm>
    </dsp:sp>
    <dsp:sp modelId="{A1BB7E7B-CD9F-4FB4-9F44-A329E99FEDC9}">
      <dsp:nvSpPr>
        <dsp:cNvPr id="0" name=""/>
        <dsp:cNvSpPr/>
      </dsp:nvSpPr>
      <dsp:spPr>
        <a:xfrm>
          <a:off x="1045308" y="33084"/>
          <a:ext cx="3469341" cy="346934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53CE90-BCB8-4018-AEAE-F42D714A027D}">
      <dsp:nvSpPr>
        <dsp:cNvPr id="0" name=""/>
        <dsp:cNvSpPr/>
      </dsp:nvSpPr>
      <dsp:spPr>
        <a:xfrm>
          <a:off x="1045308" y="136723"/>
          <a:ext cx="3469341" cy="346934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A0449-5B6E-4447-A845-C8B95664A0ED}">
      <dsp:nvSpPr>
        <dsp:cNvPr id="0" name=""/>
        <dsp:cNvSpPr/>
      </dsp:nvSpPr>
      <dsp:spPr>
        <a:xfrm>
          <a:off x="941669" y="136723"/>
          <a:ext cx="3469341" cy="346934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A29200-11C6-4D0E-8D3B-B705BE270927}">
      <dsp:nvSpPr>
        <dsp:cNvPr id="0" name=""/>
        <dsp:cNvSpPr/>
      </dsp:nvSpPr>
      <dsp:spPr>
        <a:xfrm>
          <a:off x="941669" y="33084"/>
          <a:ext cx="3469341" cy="346934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8367366F-B69D-2DA4-D707-A0740B45A9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B838DD8-C65B-B64B-83C1-4E4F45431F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0DE21-5A5C-48F0-9BCE-22C6146280FE}" type="datetimeFigureOut">
              <a:rPr lang="sk-SK" smtClean="0"/>
              <a:t>15.03.2023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BC4AEA5-707A-87C6-2DBD-43EFD57D07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865B91A-79B1-BDF7-0586-4F1B3D3A89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32309-B984-4A80-9EC9-4B9079D796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7755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1F174-C4BC-460C-9DE8-4EBD38507E38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7A0BC-2C49-4A47-BF6B-7B2A4301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4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Obrázo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0" y="7"/>
            <a:ext cx="9143999" cy="61929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89212" y="373837"/>
            <a:ext cx="7886700" cy="1325563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predelového snímku</a:t>
            </a:r>
            <a:br>
              <a:rPr lang="sk-SK" dirty="0"/>
            </a:br>
            <a:r>
              <a:rPr lang="sk-SK" dirty="0"/>
              <a:t>do dvoch riadkov s fotografiou na pozadí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12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5585">
          <p15:clr>
            <a:srgbClr val="FBAE40"/>
          </p15:clr>
        </p15:guide>
        <p15:guide id="3" pos="18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Obrázo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6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1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55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89212" y="427768"/>
            <a:ext cx="3784948" cy="902627"/>
          </a:xfrm>
        </p:spPr>
        <p:txBody>
          <a:bodyPr anchor="t">
            <a:noAutofit/>
          </a:bodyPr>
          <a:lstStyle>
            <a:lvl1pPr>
              <a:defRPr sz="28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prezentačného snímku</a:t>
            </a:r>
            <a:endParaRPr lang="en-US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sz="quarter" idx="13"/>
          </p:nvPr>
        </p:nvSpPr>
        <p:spPr>
          <a:xfrm>
            <a:off x="278608" y="1474347"/>
            <a:ext cx="3795552" cy="3909132"/>
          </a:xfrm>
        </p:spPr>
        <p:txBody>
          <a:bodyPr/>
          <a:lstStyle>
            <a:lvl1pPr marL="228594" indent="-228594">
              <a:buSzPct val="90000"/>
              <a:buFont typeface="Arial" panose="020B0604020202020204" pitchFamily="34" charset="0"/>
              <a:buChar char="•"/>
              <a:defRPr sz="24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4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8" name="Zástupný objekt pre obsah 7"/>
          <p:cNvSpPr>
            <a:spLocks noGrp="1"/>
          </p:cNvSpPr>
          <p:nvPr>
            <p:ph sz="quarter" idx="14" hasCustomPrompt="1"/>
          </p:nvPr>
        </p:nvSpPr>
        <p:spPr>
          <a:xfrm>
            <a:off x="4221480" y="427044"/>
            <a:ext cx="4643916" cy="49564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Objekt</a:t>
            </a:r>
            <a:endParaRPr lang="en-US" dirty="0"/>
          </a:p>
        </p:txBody>
      </p:sp>
      <p:pic>
        <p:nvPicPr>
          <p:cNvPr id="12" name="Obrázo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13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6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176">
          <p15:clr>
            <a:srgbClr val="FBAE40"/>
          </p15:clr>
        </p15:guide>
        <p15:guide id="3" pos="5585">
          <p15:clr>
            <a:srgbClr val="FBAE40"/>
          </p15:clr>
        </p15:guide>
        <p15:guide id="4" pos="265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89213" y="373839"/>
            <a:ext cx="8576183" cy="619055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prezentačného snímku</a:t>
            </a:r>
            <a:endParaRPr lang="en-US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3" hasCustomPrompt="1"/>
          </p:nvPr>
        </p:nvSpPr>
        <p:spPr>
          <a:xfrm>
            <a:off x="278608" y="1354138"/>
            <a:ext cx="8586788" cy="4838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Objekt</a:t>
            </a:r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12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1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176">
          <p15:clr>
            <a:srgbClr val="FBAE40"/>
          </p15:clr>
        </p15:guide>
        <p15:guide id="3" pos="558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89213" y="373839"/>
            <a:ext cx="8576183" cy="619055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prezentačného snímku</a:t>
            </a:r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12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1" name="Graf 10"/>
          <p:cNvGraphicFramePr/>
          <p:nvPr userDrawn="1">
            <p:extLst>
              <p:ext uri="{D42A27DB-BD31-4B8C-83A1-F6EECF244321}">
                <p14:modId xmlns:p14="http://schemas.microsoft.com/office/powerpoint/2010/main" val="679411105"/>
              </p:ext>
            </p:extLst>
          </p:nvPr>
        </p:nvGraphicFramePr>
        <p:xfrm>
          <a:off x="279401" y="1217900"/>
          <a:ext cx="8586788" cy="4239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9299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176">
          <p15:clr>
            <a:srgbClr val="FBAE40"/>
          </p15:clr>
        </p15:guide>
        <p15:guide id="3" pos="55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78608" y="4934113"/>
            <a:ext cx="8586788" cy="902627"/>
          </a:xfrm>
        </p:spPr>
        <p:txBody>
          <a:bodyPr anchor="t">
            <a:noAutofit/>
          </a:bodyPr>
          <a:lstStyle>
            <a:lvl1pPr>
              <a:defRPr sz="3600" baseline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 prezentačného snímku</a:t>
            </a:r>
            <a:endParaRPr lang="en-US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278608" y="4246568"/>
            <a:ext cx="8586788" cy="682625"/>
          </a:xfrm>
        </p:spPr>
        <p:txBody>
          <a:bodyPr anchor="b">
            <a:normAutofit/>
          </a:bodyPr>
          <a:lstStyle>
            <a:lvl1pPr marL="0" indent="0">
              <a:buNone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Kliknite sem a zadajte text</a:t>
            </a:r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12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9212" y="6360029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8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176">
          <p15:clr>
            <a:srgbClr val="FBAE40"/>
          </p15:clr>
        </p15:guide>
        <p15:guide id="3" pos="55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A784D-4928-4D1C-9696-D92BC1EDB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577C08F9-8A81-DEBF-5868-B989C5B35621}"/>
              </a:ext>
            </a:extLst>
          </p:cNvPr>
          <p:cNvSpPr/>
          <p:nvPr userDrawn="1"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Zástupný objekt pre číslo snímky 8">
            <a:extLst>
              <a:ext uri="{FF2B5EF4-FFF2-40B4-BE49-F238E27FC236}">
                <a16:creationId xmlns:a16="http://schemas.microsoft.com/office/drawing/2014/main" id="{7450D139-F67D-AD6C-4091-89BF4E9850E6}"/>
              </a:ext>
            </a:extLst>
          </p:cNvPr>
          <p:cNvSpPr txBox="1">
            <a:spLocks/>
          </p:cNvSpPr>
          <p:nvPr userDrawn="1"/>
        </p:nvSpPr>
        <p:spPr>
          <a:xfrm>
            <a:off x="289212" y="6360029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1A784D-4928-4D1C-9696-D92BC1EDB4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3397ED2-897C-5E95-709C-58FD971CF90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6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69" r:id="rId4"/>
    <p:sldLayoutId id="2147483691" r:id="rId5"/>
    <p:sldLayoutId id="214748369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814F54A0-8D41-E41E-D9FA-75B9CAAF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70CB230-FA94-3E14-8377-6B8D3911B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6" y="10638"/>
            <a:ext cx="8254462" cy="13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7">
            <a:extLst>
              <a:ext uri="{FF2B5EF4-FFF2-40B4-BE49-F238E27FC236}">
                <a16:creationId xmlns:a16="http://schemas.microsoft.com/office/drawing/2014/main" id="{CB3C0998-0860-1A57-B159-1062EB4E00EB}"/>
              </a:ext>
            </a:extLst>
          </p:cNvPr>
          <p:cNvSpPr txBox="1">
            <a:spLocks/>
          </p:cNvSpPr>
          <p:nvPr/>
        </p:nvSpPr>
        <p:spPr>
          <a:xfrm>
            <a:off x="156934" y="3002691"/>
            <a:ext cx="8682266" cy="680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1800" dirty="0">
                <a:latin typeface="Arial" panose="020B0604020202020204" pitchFamily="34" charset="0"/>
                <a:cs typeface="Arial" panose="020B0604020202020204" pitchFamily="34" charset="0"/>
              </a:rPr>
              <a:t>BIN SGS02: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Call for Proposals for Institutional cooperation between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Higher education institutions, Upper-secondary schools and private sector</a:t>
            </a:r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690DF3A-9969-55B0-F160-F3E97BB3F1F1}"/>
              </a:ext>
            </a:extLst>
          </p:cNvPr>
          <p:cNvSpPr txBox="1">
            <a:spLocks/>
          </p:cNvSpPr>
          <p:nvPr/>
        </p:nvSpPr>
        <p:spPr>
          <a:xfrm>
            <a:off x="291985" y="1577337"/>
            <a:ext cx="8412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modern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egineering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educational program in the field of green intelligent manufacturing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8D7E5C5-0A88-1CA2-7531-208E7B4CD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370836" y="3782990"/>
            <a:ext cx="8254462" cy="239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40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541699CD-2C8B-873F-7B98-8136DE5BD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68" b="13026"/>
          <a:stretch/>
        </p:blipFill>
        <p:spPr>
          <a:xfrm>
            <a:off x="0" y="2586646"/>
            <a:ext cx="1852292" cy="3355127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456C9E99-AA86-8AE5-14B4-AA4BD5605B36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C82EDB-D63F-44C1-6782-D39B72C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6CC69E1-4AC9-EA56-CBE9-093027D1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657E28D-7C41-0C95-EBB9-E76785BCF998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Workplace of modern education (December 2022 – May 2023)</a:t>
            </a:r>
            <a:br>
              <a:rPr lang="en-AU" dirty="0"/>
            </a:br>
            <a:r>
              <a:rPr lang="en-AU" dirty="0"/>
              <a:t>Building of modern workplace with additive manufacturing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72D1DAB-83F6-8834-0FA9-D4A095EE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A017E522-BD35-F77C-CF48-39102804EA80}"/>
              </a:ext>
            </a:extLst>
          </p:cNvPr>
          <p:cNvSpPr txBox="1"/>
          <p:nvPr/>
        </p:nvSpPr>
        <p:spPr>
          <a:xfrm>
            <a:off x="133163" y="2920659"/>
            <a:ext cx="186501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i="1" u="sng" dirty="0"/>
              <a:t>UNIZA </a:t>
            </a:r>
            <a:br>
              <a:rPr lang="en-AU" i="1" dirty="0"/>
            </a:br>
            <a:r>
              <a:rPr lang="en-AU" i="1" dirty="0"/>
              <a:t>FDM/ FFF device</a:t>
            </a:r>
          </a:p>
          <a:p>
            <a:r>
              <a:rPr lang="en-AU" sz="1000" i="1" dirty="0"/>
              <a:t> </a:t>
            </a:r>
            <a:endParaRPr lang="en-AU" sz="1400" i="1" dirty="0"/>
          </a:p>
          <a:p>
            <a:r>
              <a:rPr lang="en-AU" i="1" u="sng" dirty="0"/>
              <a:t>SPŠ </a:t>
            </a:r>
            <a:r>
              <a:rPr lang="en-AU" i="1" u="sng" dirty="0" err="1"/>
              <a:t>Dubnica</a:t>
            </a:r>
            <a:r>
              <a:rPr lang="en-AU" i="1" u="sng" dirty="0"/>
              <a:t> </a:t>
            </a:r>
            <a:r>
              <a:rPr lang="en-AU" i="1" u="sng" dirty="0" err="1"/>
              <a:t>nad</a:t>
            </a:r>
            <a:r>
              <a:rPr lang="en-AU" i="1" u="sng" dirty="0"/>
              <a:t> </a:t>
            </a:r>
            <a:r>
              <a:rPr lang="en-AU" i="1" u="sng" dirty="0" err="1"/>
              <a:t>Váhom</a:t>
            </a:r>
            <a:r>
              <a:rPr lang="en-AU" i="1" u="sng" dirty="0"/>
              <a:t>  </a:t>
            </a:r>
            <a:r>
              <a:rPr lang="en-AU" i="1" dirty="0"/>
              <a:t>Composite Device</a:t>
            </a:r>
            <a:br>
              <a:rPr lang="en-AU" i="1" dirty="0"/>
            </a:br>
            <a:r>
              <a:rPr lang="en-AU" sz="1000" i="1" dirty="0"/>
              <a:t> </a:t>
            </a:r>
          </a:p>
          <a:p>
            <a:r>
              <a:rPr lang="en-AU" i="1" u="sng" dirty="0" err="1"/>
              <a:t>UiT</a:t>
            </a:r>
            <a:r>
              <a:rPr lang="en-AU" i="1" u="sng" dirty="0"/>
              <a:t> </a:t>
            </a:r>
            <a:r>
              <a:rPr lang="en-AU" i="1" u="sng" dirty="0" err="1"/>
              <a:t>Narvik</a:t>
            </a:r>
            <a:r>
              <a:rPr lang="en-AU" i="1" u="sng" dirty="0"/>
              <a:t> </a:t>
            </a:r>
            <a:br>
              <a:rPr lang="en-AU" i="1" dirty="0"/>
            </a:br>
            <a:r>
              <a:rPr lang="en-AU" i="1" dirty="0"/>
              <a:t>Metal device</a:t>
            </a:r>
          </a:p>
        </p:txBody>
      </p:sp>
      <p:pic>
        <p:nvPicPr>
          <p:cNvPr id="5" name="Picture 2" descr="Metal X 3D Printer from Markforged - Metal Printing made affordable">
            <a:extLst>
              <a:ext uri="{FF2B5EF4-FFF2-40B4-BE49-F238E27FC236}">
                <a16:creationId xmlns:a16="http://schemas.microsoft.com/office/drawing/2014/main" id="{29EDAA10-2F1C-2119-D810-852ECD47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13" y="2421262"/>
            <a:ext cx="5277210" cy="367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7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>
            <a:extLst>
              <a:ext uri="{FF2B5EF4-FFF2-40B4-BE49-F238E27FC236}">
                <a16:creationId xmlns:a16="http://schemas.microsoft.com/office/drawing/2014/main" id="{E8EFACE8-8CD7-D405-6A66-322CAB244A0E}"/>
              </a:ext>
            </a:extLst>
          </p:cNvPr>
          <p:cNvSpPr/>
          <p:nvPr/>
        </p:nvSpPr>
        <p:spPr>
          <a:xfrm>
            <a:off x="852256" y="2462213"/>
            <a:ext cx="8105313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11</a:t>
            </a:fld>
            <a:endParaRPr lang="en-A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0678E7-1E24-5515-392A-185502E4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7C3A81F-D572-D0F5-D951-1E3F1F5B9094}"/>
              </a:ext>
            </a:extLst>
          </p:cNvPr>
          <p:cNvSpPr txBox="1">
            <a:spLocks/>
          </p:cNvSpPr>
          <p:nvPr/>
        </p:nvSpPr>
        <p:spPr>
          <a:xfrm>
            <a:off x="289213" y="373839"/>
            <a:ext cx="8576183" cy="619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505C0DBC-8011-49E5-2955-B93DCBB19BB1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Modern classroom (January 2023 – August 2023)</a:t>
            </a:r>
            <a:br>
              <a:rPr lang="en-AU" dirty="0"/>
            </a:br>
            <a:r>
              <a:rPr lang="en-AU" dirty="0"/>
              <a:t>Modern education supporting creativity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3D8F2D9B-0604-F334-9D01-AD0C4CF709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746957"/>
              </p:ext>
            </p:extLst>
          </p:nvPr>
        </p:nvGraphicFramePr>
        <p:xfrm>
          <a:off x="186431" y="2462213"/>
          <a:ext cx="5492319" cy="367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CADClick 3D data | Mould Making | Software and CAD">
            <a:extLst>
              <a:ext uri="{FF2B5EF4-FFF2-40B4-BE49-F238E27FC236}">
                <a16:creationId xmlns:a16="http://schemas.microsoft.com/office/drawing/2014/main" id="{26D88D2A-6119-D559-AEDE-C12AE372C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35" y="3116794"/>
            <a:ext cx="3968965" cy="23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8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1CBC6AF2-016A-31DD-AF85-50703A9F14AD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CB2A523-C87B-4F88-AC82-CEE56D65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347D150-DF16-5070-6F70-7453D913BCC4}"/>
              </a:ext>
            </a:extLst>
          </p:cNvPr>
          <p:cNvSpPr txBox="1">
            <a:spLocks/>
          </p:cNvSpPr>
          <p:nvPr/>
        </p:nvSpPr>
        <p:spPr>
          <a:xfrm>
            <a:off x="289213" y="373839"/>
            <a:ext cx="8576183" cy="619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41BA6E0-98E0-1EA4-150C-408E24AB130B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Geometric Product Specification (June – October 2023)</a:t>
            </a:r>
            <a:br>
              <a:rPr lang="en-AU" dirty="0"/>
            </a:br>
            <a:r>
              <a:rPr lang="en-AU" dirty="0"/>
              <a:t>Technological/Metrological thinking of students</a:t>
            </a:r>
          </a:p>
        </p:txBody>
      </p:sp>
      <p:pic>
        <p:nvPicPr>
          <p:cNvPr id="4098" name="Picture 2" descr="The Geometrical Product Specification (GPS) Language | SpringerLink">
            <a:extLst>
              <a:ext uri="{FF2B5EF4-FFF2-40B4-BE49-F238E27FC236}">
                <a16:creationId xmlns:a16="http://schemas.microsoft.com/office/drawing/2014/main" id="{81902CAC-DDE7-54D5-0DF8-7871D2F3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26" y="2567759"/>
            <a:ext cx="4755986" cy="338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8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13</a:t>
            </a:fld>
            <a:endParaRPr lang="en-A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3890CA-9548-D170-6A26-DBCEECD89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03B7641C-D113-FE93-498A-933D923AEB19}"/>
              </a:ext>
            </a:extLst>
          </p:cNvPr>
          <p:cNvSpPr txBox="1">
            <a:spLocks/>
          </p:cNvSpPr>
          <p:nvPr/>
        </p:nvSpPr>
        <p:spPr>
          <a:xfrm>
            <a:off x="289213" y="373839"/>
            <a:ext cx="8576183" cy="619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FCD94E0-0C9F-6AA0-3AE0-A615345253E7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Virtual manufacturing (September 2023 – February 2024)</a:t>
            </a:r>
            <a:br>
              <a:rPr lang="en-AU" dirty="0"/>
            </a:br>
            <a:r>
              <a:rPr lang="en-AU" dirty="0"/>
              <a:t>Virtual reality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A319B36A-07AA-B39B-2034-2C48F8BF08AA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pic>
        <p:nvPicPr>
          <p:cNvPr id="2050" name="Picture 2" descr="Manufacturing with VR Becoming a (Virtual) Reality | QAD Blog">
            <a:extLst>
              <a:ext uri="{FF2B5EF4-FFF2-40B4-BE49-F238E27FC236}">
                <a16:creationId xmlns:a16="http://schemas.microsoft.com/office/drawing/2014/main" id="{999D8A9E-3F98-2454-AE81-029B6317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37" y="2627900"/>
            <a:ext cx="6521964" cy="326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88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F4E11B37-1B76-938E-AF68-E147F5D54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68" b="13026"/>
          <a:stretch/>
        </p:blipFill>
        <p:spPr>
          <a:xfrm>
            <a:off x="0" y="2586647"/>
            <a:ext cx="1852292" cy="2513674"/>
          </a:xfrm>
          <a:prstGeom prst="rect">
            <a:avLst/>
          </a:prstGeom>
        </p:spPr>
      </p:pic>
      <p:sp>
        <p:nvSpPr>
          <p:cNvPr id="16" name="Obdĺžnik 15">
            <a:extLst>
              <a:ext uri="{FF2B5EF4-FFF2-40B4-BE49-F238E27FC236}">
                <a16:creationId xmlns:a16="http://schemas.microsoft.com/office/drawing/2014/main" id="{6DDCA1A4-2A23-FA95-93FA-632C61730D8C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14</a:t>
            </a:fld>
            <a:endParaRPr lang="en-A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D8123D7-67A6-A0A3-07C6-7859B924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402A23E-BC14-722C-B0DD-8CDEA25DFDBA}"/>
              </a:ext>
            </a:extLst>
          </p:cNvPr>
          <p:cNvSpPr txBox="1">
            <a:spLocks/>
          </p:cNvSpPr>
          <p:nvPr/>
        </p:nvSpPr>
        <p:spPr>
          <a:xfrm>
            <a:off x="289213" y="373839"/>
            <a:ext cx="8576183" cy="619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D4616ED-D57A-4C75-41CA-815688224BF6}"/>
              </a:ext>
            </a:extLst>
          </p:cNvPr>
          <p:cNvSpPr txBox="1"/>
          <p:nvPr/>
        </p:nvSpPr>
        <p:spPr>
          <a:xfrm>
            <a:off x="368422" y="1298353"/>
            <a:ext cx="7082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Dissemination of results (September 2022 – April 2024)</a:t>
            </a:r>
          </a:p>
          <a:p>
            <a:r>
              <a:rPr lang="en-AU" b="1" dirty="0"/>
              <a:t>      </a:t>
            </a:r>
            <a:r>
              <a:rPr lang="en-AU" dirty="0"/>
              <a:t>Ensuring project publicity</a:t>
            </a:r>
          </a:p>
          <a:p>
            <a:br>
              <a:rPr lang="en-AU" dirty="0"/>
            </a:br>
            <a:endParaRPr lang="en-AU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824E81A5-6598-89C1-6893-A1654724E4B5}"/>
              </a:ext>
            </a:extLst>
          </p:cNvPr>
          <p:cNvSpPr txBox="1"/>
          <p:nvPr/>
        </p:nvSpPr>
        <p:spPr>
          <a:xfrm>
            <a:off x="186431" y="2959259"/>
            <a:ext cx="1852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i="1" dirty="0">
                <a:solidFill>
                  <a:schemeClr val="tx1"/>
                </a:solidFill>
              </a:rPr>
              <a:t>am.fstroj.uniza.sk</a:t>
            </a:r>
            <a:endParaRPr lang="en-AU" sz="1600" i="1" dirty="0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FBC1B5B6-A8EF-2632-D68E-C970A8110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90" t="4292"/>
          <a:stretch/>
        </p:blipFill>
        <p:spPr>
          <a:xfrm>
            <a:off x="2045809" y="2583125"/>
            <a:ext cx="5612664" cy="337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5E2DC9A5-01AD-0B88-E18F-8F2D6A9A8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6" t="11011" r="24710" b="2107"/>
          <a:stretch/>
        </p:blipFill>
        <p:spPr>
          <a:xfrm>
            <a:off x="5079062" y="2580660"/>
            <a:ext cx="3741423" cy="3376257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51C0E420-AC2C-9E8B-C2A9-E5A22E603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062" y="3357824"/>
            <a:ext cx="686156" cy="25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88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15</a:t>
            </a:fld>
            <a:endParaRPr lang="en-A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417647-BAD6-D8BF-B759-70A1B735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A7E2F29-9CD5-400F-8074-8E52C0937A6E}"/>
              </a:ext>
            </a:extLst>
          </p:cNvPr>
          <p:cNvSpPr txBox="1">
            <a:spLocks/>
          </p:cNvSpPr>
          <p:nvPr/>
        </p:nvSpPr>
        <p:spPr>
          <a:xfrm>
            <a:off x="289213" y="373839"/>
            <a:ext cx="8576183" cy="619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19A35FC-0FA3-63D8-C036-9F66F08B2E3A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Final evaluation conference</a:t>
            </a:r>
            <a:br>
              <a:rPr lang="en-AU" dirty="0"/>
            </a:br>
            <a:r>
              <a:rPr lang="en-AU" dirty="0"/>
              <a:t>Introductory lectures and seminars about AM 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A777BA1-0697-C6AF-DA50-DEE51477822B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pic>
        <p:nvPicPr>
          <p:cNvPr id="7" name="Picture 4" descr="UNIZA plánuje zaviesť úsporné opatrenia, nad dištančným vzdelávaním však  neuvažuje | SP21">
            <a:extLst>
              <a:ext uri="{FF2B5EF4-FFF2-40B4-BE49-F238E27FC236}">
                <a16:creationId xmlns:a16="http://schemas.microsoft.com/office/drawing/2014/main" id="{32D70965-A770-DDAA-9521-82218B97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83" y="2607382"/>
            <a:ext cx="6223247" cy="333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88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16</a:t>
            </a:fld>
            <a:endParaRPr lang="en-A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417647-BAD6-D8BF-B759-70A1B735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A7E2F29-9CD5-400F-8074-8E52C0937A6E}"/>
              </a:ext>
            </a:extLst>
          </p:cNvPr>
          <p:cNvSpPr txBox="1">
            <a:spLocks/>
          </p:cNvSpPr>
          <p:nvPr/>
        </p:nvSpPr>
        <p:spPr>
          <a:xfrm>
            <a:off x="289213" y="373839"/>
            <a:ext cx="8576183" cy="619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b="1" dirty="0">
                <a:solidFill>
                  <a:srgbClr val="111111"/>
                </a:solidFill>
              </a:rPr>
              <a:t>Website</a:t>
            </a:r>
            <a:endParaRPr lang="en-AU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19A35FC-0FA3-63D8-C036-9F66F08B2E3A}"/>
              </a:ext>
            </a:extLst>
          </p:cNvPr>
          <p:cNvSpPr txBox="1"/>
          <p:nvPr/>
        </p:nvSpPr>
        <p:spPr>
          <a:xfrm>
            <a:off x="2200855" y="1274733"/>
            <a:ext cx="4965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rgbClr val="B90D49"/>
                </a:solidFill>
              </a:rPr>
              <a:t>Check our website for more information!!</a:t>
            </a:r>
            <a:endParaRPr lang="en-AU" sz="2000" dirty="0">
              <a:solidFill>
                <a:srgbClr val="B90D49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E094E1D-9892-247A-915F-157EAEF9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486" y="2694248"/>
            <a:ext cx="5358685" cy="329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cký objekt 11" descr="Kurzor výplň plnou farbou">
            <a:extLst>
              <a:ext uri="{FF2B5EF4-FFF2-40B4-BE49-F238E27FC236}">
                <a16:creationId xmlns:a16="http://schemas.microsoft.com/office/drawing/2014/main" id="{5E0FEC47-B9D4-B4CA-9CA7-A2D683958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6652" y="1899367"/>
            <a:ext cx="914400" cy="91440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ED65E7BE-9ADD-0848-BA42-E03DA053369E}"/>
              </a:ext>
            </a:extLst>
          </p:cNvPr>
          <p:cNvSpPr txBox="1"/>
          <p:nvPr/>
        </p:nvSpPr>
        <p:spPr>
          <a:xfrm>
            <a:off x="3551068" y="1803574"/>
            <a:ext cx="1882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>
                <a:solidFill>
                  <a:schemeClr val="tx1"/>
                </a:solidFill>
              </a:rPr>
              <a:t>am.fstroj.uniza.sk</a:t>
            </a:r>
            <a:endParaRPr lang="en-AU" i="1" dirty="0"/>
          </a:p>
        </p:txBody>
      </p:sp>
      <p:pic>
        <p:nvPicPr>
          <p:cNvPr id="23" name="Grafický objekt 22" descr="Značka palec hore výplň plnou farbou">
            <a:extLst>
              <a:ext uri="{FF2B5EF4-FFF2-40B4-BE49-F238E27FC236}">
                <a16:creationId xmlns:a16="http://schemas.microsoft.com/office/drawing/2014/main" id="{617CB617-9F79-8E4D-07BD-F90F4294D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287925">
            <a:off x="2740245" y="1903276"/>
            <a:ext cx="787063" cy="78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2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708" y="2483013"/>
            <a:ext cx="8586788" cy="902627"/>
          </a:xfrm>
        </p:spPr>
        <p:txBody>
          <a:bodyPr/>
          <a:lstStyle/>
          <a:p>
            <a:pPr algn="ctr"/>
            <a:r>
              <a:rPr lang="en-AU" sz="4400" b="1">
                <a:solidFill>
                  <a:schemeClr val="tx1"/>
                </a:solidFill>
              </a:rPr>
              <a:t>Thank you for your attention </a:t>
            </a:r>
            <a:r>
              <a:rPr lang="en-AU" sz="4400" b="1">
                <a:solidFill>
                  <a:schemeClr val="tx1"/>
                </a:solidFill>
                <a:sym typeface="Wingdings" panose="05000000000000000000" pitchFamily="2" charset="2"/>
              </a:rPr>
              <a:t> </a:t>
            </a:r>
            <a:endParaRPr lang="en-AU" sz="4400" b="1">
              <a:solidFill>
                <a:schemeClr val="tx1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889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6DC7AC-71EA-3094-5458-E426477B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AU" sz="3100" b="1" kern="1200" dirty="0">
                <a:solidFill>
                  <a:srgbClr val="FFFFFF"/>
                </a:solidFill>
                <a:latin typeface="+mj-lt"/>
                <a:cs typeface="+mj-cs"/>
              </a:rPr>
              <a:t>Discussion</a:t>
            </a:r>
            <a:br>
              <a:rPr lang="en-AU" sz="3100" b="1" dirty="0">
                <a:solidFill>
                  <a:srgbClr val="FFFFFF"/>
                </a:solidFill>
                <a:latin typeface="+mj-lt"/>
                <a:cs typeface="+mj-cs"/>
              </a:rPr>
            </a:br>
            <a:br>
              <a:rPr lang="en-AU" sz="3100" b="1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AU" sz="3100" b="1" kern="1200" dirty="0">
                <a:solidFill>
                  <a:srgbClr val="FFFFFF"/>
                </a:solidFill>
                <a:latin typeface="+mj-lt"/>
                <a:cs typeface="+mj-cs"/>
              </a:rPr>
              <a:t>Questions</a:t>
            </a:r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DB24B5B4-DC00-8799-D7A1-F64BD28AC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617" r="11168" b="-1"/>
          <a:stretch/>
        </p:blipFill>
        <p:spPr>
          <a:xfrm>
            <a:off x="3575874" y="1339255"/>
            <a:ext cx="5085525" cy="3803278"/>
          </a:xfrm>
          <a:prstGeom prst="rect">
            <a:avLst/>
          </a:prstGeom>
        </p:spPr>
      </p:pic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AFB06F3-1C78-3F01-1F0B-00F2D98F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5638" y="6356350"/>
            <a:ext cx="3857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831A784D-4928-4D1C-9696-D92BC1EDB409}" type="slidenum">
              <a:rPr lang="en-AU" sz="1200" smtClean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  <a:defRPr/>
              </a:pPr>
              <a:t>18</a:t>
            </a:fld>
            <a:endParaRPr lang="en-AU" sz="1200" dirty="0">
              <a:solidFill>
                <a:schemeClr val="tx1">
                  <a:alpha val="8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D1B4FCB3-69D7-108B-46DC-FD491452CBA7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771524" y="3240895"/>
            <a:ext cx="19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01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26824" y="1204508"/>
            <a:ext cx="3850317" cy="4903967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B81F4E-9E81-DF4E-5155-9CB2E3C68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92" y="2760276"/>
            <a:ext cx="3257766" cy="12852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b="1" dirty="0">
                <a:solidFill>
                  <a:schemeClr val="tx1"/>
                </a:solidFill>
                <a:latin typeface="+mj-lt"/>
                <a:cs typeface="+mj-cs"/>
              </a:rPr>
              <a:t>Working together for a</a:t>
            </a:r>
            <a:r>
              <a:rPr lang="en-US" sz="2900" b="1" dirty="0">
                <a:solidFill>
                  <a:srgbClr val="2B6A6C"/>
                </a:solidFill>
                <a:latin typeface="+mj-lt"/>
                <a:cs typeface="+mj-cs"/>
              </a:rPr>
              <a:t> </a:t>
            </a:r>
            <a:r>
              <a:rPr lang="en-US" sz="2900" b="1" dirty="0">
                <a:solidFill>
                  <a:srgbClr val="2A6A6C"/>
                </a:solidFill>
                <a:latin typeface="+mj-lt"/>
                <a:cs typeface="+mj-cs"/>
              </a:rPr>
              <a:t>green</a:t>
            </a:r>
            <a:r>
              <a:rPr lang="sk-SK" sz="2900" b="1" dirty="0">
                <a:solidFill>
                  <a:srgbClr val="2A6A6C"/>
                </a:solidFill>
                <a:latin typeface="+mj-lt"/>
                <a:cs typeface="+mj-cs"/>
              </a:rPr>
              <a:t>,</a:t>
            </a:r>
            <a:r>
              <a:rPr lang="en-US" sz="2900" b="1" dirty="0">
                <a:solidFill>
                  <a:srgbClr val="2B6A6C"/>
                </a:solidFill>
                <a:latin typeface="+mj-lt"/>
                <a:cs typeface="+mj-cs"/>
              </a:rPr>
              <a:t> </a:t>
            </a:r>
            <a:r>
              <a:rPr lang="en-US" sz="2900" b="1" dirty="0">
                <a:solidFill>
                  <a:srgbClr val="B90D49"/>
                </a:solidFill>
                <a:latin typeface="+mj-lt"/>
                <a:cs typeface="+mj-cs"/>
              </a:rPr>
              <a:t>competitive</a:t>
            </a:r>
            <a:r>
              <a:rPr lang="en-US" sz="2900" b="1" dirty="0">
                <a:solidFill>
                  <a:schemeClr val="tx1"/>
                </a:solidFill>
                <a:latin typeface="+mj-lt"/>
                <a:cs typeface="+mj-cs"/>
              </a:rPr>
              <a:t> and </a:t>
            </a: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inclusive</a:t>
            </a:r>
            <a:r>
              <a:rPr lang="en-US" sz="2900" b="1" dirty="0">
                <a:solidFill>
                  <a:schemeClr val="tx1"/>
                </a:solidFill>
                <a:latin typeface="+mj-lt"/>
                <a:cs typeface="+mj-cs"/>
              </a:rPr>
              <a:t> Europe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F1C8E327-F01A-E34D-D3AE-5BF51D7D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White">
          <a:xfrm>
            <a:off x="43473" y="259506"/>
            <a:ext cx="4180417" cy="12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1E30D0-0CA3-4D1F-BBCE-63DFD0F3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31A784D-4928-4D1C-9696-D92BC1EDB40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" name="Obdĺžnik 26">
            <a:extLst>
              <a:ext uri="{FF2B5EF4-FFF2-40B4-BE49-F238E27FC236}">
                <a16:creationId xmlns:a16="http://schemas.microsoft.com/office/drawing/2014/main" id="{0B4F65B1-4BE7-FA81-4DC5-39AB0A6CEE4B}"/>
              </a:ext>
            </a:extLst>
          </p:cNvPr>
          <p:cNvSpPr/>
          <p:nvPr/>
        </p:nvSpPr>
        <p:spPr>
          <a:xfrm>
            <a:off x="1" y="6216078"/>
            <a:ext cx="9144000" cy="641927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8" name="Obrázok 27">
            <a:extLst>
              <a:ext uri="{FF2B5EF4-FFF2-40B4-BE49-F238E27FC236}">
                <a16:creationId xmlns:a16="http://schemas.microsoft.com/office/drawing/2014/main" id="{DB54B35D-66A3-FB59-1943-A27F8D498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05" y="6277174"/>
            <a:ext cx="1522212" cy="504622"/>
          </a:xfrm>
          <a:prstGeom prst="rect">
            <a:avLst/>
          </a:prstGeom>
        </p:spPr>
      </p:pic>
      <p:sp>
        <p:nvSpPr>
          <p:cNvPr id="29" name="Zástupný symbol čísla snímky 3">
            <a:extLst>
              <a:ext uri="{FF2B5EF4-FFF2-40B4-BE49-F238E27FC236}">
                <a16:creationId xmlns:a16="http://schemas.microsoft.com/office/drawing/2014/main" id="{1882B4CA-1151-3DF0-1009-C0C68D820E70}"/>
              </a:ext>
            </a:extLst>
          </p:cNvPr>
          <p:cNvSpPr txBox="1">
            <a:spLocks/>
          </p:cNvSpPr>
          <p:nvPr/>
        </p:nvSpPr>
        <p:spPr>
          <a:xfrm>
            <a:off x="289212" y="63600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1A784D-4928-4D1C-9696-D92BC1EDB40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0197EB5-B2A7-55B6-1716-4B5AA122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63" y="484269"/>
            <a:ext cx="4785118" cy="79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450F7BF8-0A61-4BF3-E7EF-2691B7F4BFCF}"/>
              </a:ext>
            </a:extLst>
          </p:cNvPr>
          <p:cNvGrpSpPr/>
          <p:nvPr/>
        </p:nvGrpSpPr>
        <p:grpSpPr>
          <a:xfrm>
            <a:off x="5114744" y="1743253"/>
            <a:ext cx="3647264" cy="3709902"/>
            <a:chOff x="5114744" y="1743253"/>
            <a:chExt cx="3647264" cy="3709902"/>
          </a:xfrm>
        </p:grpSpPr>
        <p:pic>
          <p:nvPicPr>
            <p:cNvPr id="26" name="Obrázok 25">
              <a:extLst>
                <a:ext uri="{FF2B5EF4-FFF2-40B4-BE49-F238E27FC236}">
                  <a16:creationId xmlns:a16="http://schemas.microsoft.com/office/drawing/2014/main" id="{C7B9303A-D908-058D-9421-21076E06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7031" y="1743253"/>
              <a:ext cx="3644977" cy="3709902"/>
            </a:xfrm>
            <a:prstGeom prst="rect">
              <a:avLst/>
            </a:prstGeom>
          </p:spPr>
        </p:pic>
        <p:pic>
          <p:nvPicPr>
            <p:cNvPr id="40" name="Obrázok 39">
              <a:extLst>
                <a:ext uri="{FF2B5EF4-FFF2-40B4-BE49-F238E27FC236}">
                  <a16:creationId xmlns:a16="http://schemas.microsoft.com/office/drawing/2014/main" id="{FFE7C21C-C2B1-5191-05E7-25D7A7E1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4744" y="1776734"/>
              <a:ext cx="3644976" cy="345029"/>
            </a:xfrm>
            <a:prstGeom prst="rect">
              <a:avLst/>
            </a:prstGeom>
          </p:spPr>
        </p:pic>
        <p:pic>
          <p:nvPicPr>
            <p:cNvPr id="43" name="Obrázok 42">
              <a:extLst>
                <a:ext uri="{FF2B5EF4-FFF2-40B4-BE49-F238E27FC236}">
                  <a16:creationId xmlns:a16="http://schemas.microsoft.com/office/drawing/2014/main" id="{7D22AF3E-969A-18E2-E03D-6FF950EBC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2907" y="1942590"/>
              <a:ext cx="628650" cy="238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267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>
                <a:solidFill>
                  <a:srgbClr val="0C1514"/>
                </a:solidFill>
              </a:rPr>
              <a:t>Project goals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8609" y="1257036"/>
            <a:ext cx="8586782" cy="483885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C15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partnership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ideas in education and research in the fields (lectures, workshops, cooperation </a:t>
            </a:r>
            <a:br>
              <a:rPr lang="en-A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industry)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3</a:t>
            </a:fld>
            <a:endParaRPr lang="en-AU" dirty="0"/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D79CEEFA-C82A-9692-B4B3-3B1F9465425B}"/>
              </a:ext>
            </a:extLst>
          </p:cNvPr>
          <p:cNvSpPr/>
          <p:nvPr/>
        </p:nvSpPr>
        <p:spPr>
          <a:xfrm>
            <a:off x="547463" y="4754071"/>
            <a:ext cx="1943100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404040"/>
                </a:solidFill>
              </a:rPr>
              <a:t>Additive Manufacturing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56DB078E-378C-731C-EE93-5681FE358726}"/>
              </a:ext>
            </a:extLst>
          </p:cNvPr>
          <p:cNvSpPr/>
          <p:nvPr/>
        </p:nvSpPr>
        <p:spPr>
          <a:xfrm>
            <a:off x="2652809" y="4754071"/>
            <a:ext cx="1943100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404040"/>
                </a:solidFill>
              </a:rPr>
              <a:t>Metrology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13C6FFC5-E80E-0263-50F8-AC49AA0EEC79}"/>
              </a:ext>
            </a:extLst>
          </p:cNvPr>
          <p:cNvSpPr/>
          <p:nvPr/>
        </p:nvSpPr>
        <p:spPr>
          <a:xfrm>
            <a:off x="4787550" y="4754071"/>
            <a:ext cx="1943100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404040"/>
                </a:solidFill>
              </a:rPr>
              <a:t>Virtual reality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1966823C-6370-6141-2960-971721A913BB}"/>
              </a:ext>
            </a:extLst>
          </p:cNvPr>
          <p:cNvSpPr/>
          <p:nvPr/>
        </p:nvSpPr>
        <p:spPr>
          <a:xfrm>
            <a:off x="6922291" y="4754071"/>
            <a:ext cx="1943100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404040"/>
                </a:solidFill>
              </a:rPr>
              <a:t>Reverse Engineering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89259B3-9B2D-29B6-C673-ACCFDAD38AFF}"/>
              </a:ext>
            </a:extLst>
          </p:cNvPr>
          <p:cNvSpPr/>
          <p:nvPr/>
        </p:nvSpPr>
        <p:spPr>
          <a:xfrm>
            <a:off x="6807991" y="1882935"/>
            <a:ext cx="2057400" cy="1888048"/>
          </a:xfrm>
          <a:prstGeom prst="ellipse">
            <a:avLst/>
          </a:prstGeom>
          <a:solidFill>
            <a:srgbClr val="2B6A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u="sng" dirty="0"/>
              <a:t>Project Partner 2</a:t>
            </a:r>
            <a:br>
              <a:rPr lang="en-AU" b="1" u="sng" dirty="0"/>
            </a:br>
            <a:r>
              <a:rPr lang="en-AU" sz="300" b="1" u="sng" dirty="0"/>
              <a:t> </a:t>
            </a:r>
          </a:p>
          <a:p>
            <a:pPr algn="ctr"/>
            <a:r>
              <a:rPr lang="en-AU" b="1" i="1" dirty="0">
                <a:solidFill>
                  <a:schemeClr val="tx1"/>
                </a:solidFill>
              </a:rPr>
              <a:t>SPŠ </a:t>
            </a:r>
            <a:r>
              <a:rPr lang="en-AU" b="1" i="1" dirty="0" err="1">
                <a:solidFill>
                  <a:schemeClr val="tx1"/>
                </a:solidFill>
              </a:rPr>
              <a:t>Dubnica</a:t>
            </a:r>
            <a:r>
              <a:rPr lang="en-AU" b="1" i="1" dirty="0">
                <a:solidFill>
                  <a:schemeClr val="tx1"/>
                </a:solidFill>
              </a:rPr>
              <a:t> </a:t>
            </a:r>
            <a:r>
              <a:rPr lang="en-AU" b="1" i="1" dirty="0" err="1">
                <a:solidFill>
                  <a:schemeClr val="tx1"/>
                </a:solidFill>
              </a:rPr>
              <a:t>nad</a:t>
            </a:r>
            <a:r>
              <a:rPr lang="en-AU" b="1" i="1" dirty="0">
                <a:solidFill>
                  <a:schemeClr val="tx1"/>
                </a:solidFill>
              </a:rPr>
              <a:t> </a:t>
            </a:r>
            <a:r>
              <a:rPr lang="en-AU" b="1" i="1" dirty="0" err="1">
                <a:solidFill>
                  <a:schemeClr val="tx1"/>
                </a:solidFill>
              </a:rPr>
              <a:t>Váhom</a:t>
            </a:r>
            <a:endParaRPr lang="en-AU" b="1" i="1" dirty="0">
              <a:solidFill>
                <a:schemeClr val="tx1"/>
              </a:solidFill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5ACC2B64-FD5D-3DB7-7A10-DF8DEB0595DC}"/>
              </a:ext>
            </a:extLst>
          </p:cNvPr>
          <p:cNvSpPr/>
          <p:nvPr/>
        </p:nvSpPr>
        <p:spPr>
          <a:xfrm>
            <a:off x="3501203" y="1882935"/>
            <a:ext cx="2520325" cy="1888048"/>
          </a:xfrm>
          <a:prstGeom prst="ellipse">
            <a:avLst/>
          </a:prstGeom>
          <a:solidFill>
            <a:srgbClr val="F297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u="sng" dirty="0"/>
              <a:t>Donor Project Partner</a:t>
            </a:r>
            <a:br>
              <a:rPr lang="en-AU" b="1" u="sng" dirty="0"/>
            </a:br>
            <a:r>
              <a:rPr lang="en-AU" sz="200" b="1" u="sng" dirty="0"/>
              <a:t> </a:t>
            </a:r>
            <a:br>
              <a:rPr lang="en-AU" b="1" u="sng" dirty="0"/>
            </a:br>
            <a:r>
              <a:rPr lang="en-AU" sz="100" b="1" u="sng" dirty="0"/>
              <a:t> </a:t>
            </a:r>
            <a:endParaRPr lang="en-AU" b="1" u="sng" dirty="0"/>
          </a:p>
          <a:p>
            <a:pPr algn="ctr"/>
            <a:r>
              <a:rPr lang="en-AU" b="1" i="1" dirty="0" err="1">
                <a:solidFill>
                  <a:schemeClr val="tx1"/>
                </a:solidFill>
              </a:rPr>
              <a:t>UiT</a:t>
            </a:r>
            <a:r>
              <a:rPr lang="en-AU" b="1" i="1" dirty="0">
                <a:solidFill>
                  <a:schemeClr val="tx1"/>
                </a:solidFill>
              </a:rPr>
              <a:t> </a:t>
            </a:r>
            <a:r>
              <a:rPr lang="en-AU" b="1" i="1" dirty="0" err="1">
                <a:solidFill>
                  <a:schemeClr val="tx1"/>
                </a:solidFill>
              </a:rPr>
              <a:t>Narvik</a:t>
            </a:r>
            <a:endParaRPr lang="en-AU" b="1" i="1" dirty="0">
              <a:solidFill>
                <a:schemeClr val="tx1"/>
              </a:solidFill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46233FD-74C7-B24C-3339-AC16A249227D}"/>
              </a:ext>
            </a:extLst>
          </p:cNvPr>
          <p:cNvSpPr/>
          <p:nvPr/>
        </p:nvSpPr>
        <p:spPr>
          <a:xfrm>
            <a:off x="657339" y="1882935"/>
            <a:ext cx="2057400" cy="1888048"/>
          </a:xfrm>
          <a:prstGeom prst="ellipse">
            <a:avLst/>
          </a:prstGeom>
          <a:solidFill>
            <a:srgbClr val="B80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u="sng" dirty="0"/>
              <a:t>Applicant</a:t>
            </a:r>
            <a:br>
              <a:rPr lang="en-AU" b="1" u="sng" dirty="0"/>
            </a:br>
            <a:r>
              <a:rPr lang="en-AU" sz="300" b="1" u="sng" dirty="0"/>
              <a:t> </a:t>
            </a:r>
            <a:br>
              <a:rPr lang="en-AU" b="1" u="sng" dirty="0"/>
            </a:br>
            <a:r>
              <a:rPr lang="en-AU" dirty="0"/>
              <a:t> </a:t>
            </a:r>
            <a:r>
              <a:rPr lang="en-AU" b="1" i="1" dirty="0">
                <a:solidFill>
                  <a:schemeClr val="tx1"/>
                </a:solidFill>
              </a:rPr>
              <a:t>University of Žilina</a:t>
            </a:r>
          </a:p>
        </p:txBody>
      </p:sp>
      <p:sp>
        <p:nvSpPr>
          <p:cNvPr id="13" name="Znak plus 12">
            <a:extLst>
              <a:ext uri="{FF2B5EF4-FFF2-40B4-BE49-F238E27FC236}">
                <a16:creationId xmlns:a16="http://schemas.microsoft.com/office/drawing/2014/main" id="{EFB397FA-E5E4-2471-FB5D-4F48EFC52EAA}"/>
              </a:ext>
            </a:extLst>
          </p:cNvPr>
          <p:cNvSpPr/>
          <p:nvPr/>
        </p:nvSpPr>
        <p:spPr>
          <a:xfrm>
            <a:off x="2832763" y="2517432"/>
            <a:ext cx="550416" cy="619055"/>
          </a:xfrm>
          <a:prstGeom prst="mathPlus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Znak plus 13">
            <a:extLst>
              <a:ext uri="{FF2B5EF4-FFF2-40B4-BE49-F238E27FC236}">
                <a16:creationId xmlns:a16="http://schemas.microsoft.com/office/drawing/2014/main" id="{4D898D97-EFB9-3629-71EF-D7C5EFD74ED9}"/>
              </a:ext>
            </a:extLst>
          </p:cNvPr>
          <p:cNvSpPr/>
          <p:nvPr/>
        </p:nvSpPr>
        <p:spPr>
          <a:xfrm>
            <a:off x="6139552" y="2517432"/>
            <a:ext cx="550416" cy="619055"/>
          </a:xfrm>
          <a:prstGeom prst="mathPlus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4468D85-8EA8-2546-C9FE-5A7F4D2D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1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46822" y="900466"/>
            <a:ext cx="8586788" cy="5459563"/>
          </a:xfrm>
        </p:spPr>
        <p:txBody>
          <a:bodyPr/>
          <a:lstStyle/>
          <a:p>
            <a:pPr algn="ctr"/>
            <a:endParaRPr lang="sk-SK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within the project will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 the basic and complementary competencies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partners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field of additive production technology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their expertise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field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modern teaching and pedagogical approaches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(flexible education, combined courses, virtual and real mobility).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2" y="3028950"/>
            <a:ext cx="865035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C200F60-30E2-2E90-9CD5-16FEF0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13" y="373839"/>
            <a:ext cx="8576183" cy="619055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rgbClr val="111111"/>
                </a:solidFill>
              </a:rPr>
              <a:t>Main project goal</a:t>
            </a:r>
          </a:p>
        </p:txBody>
      </p:sp>
    </p:spTree>
    <p:extLst>
      <p:ext uri="{BB962C8B-B14F-4D97-AF65-F5344CB8AC3E}">
        <p14:creationId xmlns:p14="http://schemas.microsoft.com/office/powerpoint/2010/main" val="384523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456C9E99-AA86-8AE5-14B4-AA4BD5605B36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C82EDB-D63F-44C1-6782-D39B72C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6CC69E1-4AC9-EA56-CBE9-093027D1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5</a:t>
            </a:fld>
            <a:endParaRPr lang="en-AU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B75DB706-5BF9-DA57-46AA-06B534D20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" t="9662" r="2136" b="11035"/>
          <a:stretch/>
        </p:blipFill>
        <p:spPr>
          <a:xfrm>
            <a:off x="2032986" y="2686400"/>
            <a:ext cx="6729274" cy="316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C657E28D-7C41-0C95-EBB9-E76785BCF998}"/>
              </a:ext>
            </a:extLst>
          </p:cNvPr>
          <p:cNvSpPr txBox="1"/>
          <p:nvPr/>
        </p:nvSpPr>
        <p:spPr>
          <a:xfrm>
            <a:off x="368422" y="1298353"/>
            <a:ext cx="6094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chemeClr val="tx1"/>
                </a:solidFill>
              </a:rPr>
              <a:t>Project management</a:t>
            </a:r>
          </a:p>
          <a:p>
            <a:r>
              <a:rPr lang="en-AU" b="1" dirty="0">
                <a:solidFill>
                  <a:schemeClr val="tx1"/>
                </a:solidFill>
              </a:rPr>
              <a:t>      </a:t>
            </a:r>
            <a:r>
              <a:rPr lang="en-AU" dirty="0">
                <a:solidFill>
                  <a:schemeClr val="tx1"/>
                </a:solidFill>
              </a:rPr>
              <a:t>Preparation project meeting with all project participants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72D1DAB-83F6-8834-0FA9-D4A095EE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47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456C9E99-AA86-8AE5-14B4-AA4BD5605B36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C82EDB-D63F-44C1-6782-D39B72C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6CC69E1-4AC9-EA56-CBE9-093027D1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657E28D-7C41-0C95-EBB9-E76785BCF998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Introductory opening Conference (November 2022) </a:t>
            </a:r>
            <a:br>
              <a:rPr lang="en-AU" b="1" dirty="0"/>
            </a:br>
            <a:r>
              <a:rPr lang="en-AU" dirty="0"/>
              <a:t>Project presentation and its goals</a:t>
            </a:r>
            <a:endParaRPr lang="en-AU" b="1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72D1DAB-83F6-8834-0FA9-D4A095EE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53B08CE9-4C2F-36CE-4D76-F509E1640BAF}"/>
              </a:ext>
            </a:extLst>
          </p:cNvPr>
          <p:cNvSpPr txBox="1"/>
          <p:nvPr/>
        </p:nvSpPr>
        <p:spPr>
          <a:xfrm>
            <a:off x="3958701" y="5190315"/>
            <a:ext cx="2914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/>
              <a:t>Your picture will be here </a:t>
            </a:r>
            <a:r>
              <a:rPr lang="en-AU" b="1" dirty="0">
                <a:sym typeface="Wingdings" panose="05000000000000000000" pitchFamily="2" charset="2"/>
              </a:rPr>
              <a:t></a:t>
            </a:r>
            <a:endParaRPr lang="en-AU" b="1" dirty="0"/>
          </a:p>
        </p:txBody>
      </p:sp>
      <p:pic>
        <p:nvPicPr>
          <p:cNvPr id="6" name="Grafický objekt 5" descr="Usmievajúca sa tvár">
            <a:extLst>
              <a:ext uri="{FF2B5EF4-FFF2-40B4-BE49-F238E27FC236}">
                <a16:creationId xmlns:a16="http://schemas.microsoft.com/office/drawing/2014/main" id="{7209F1CF-0548-F255-6915-421D661B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5313" y="3025689"/>
            <a:ext cx="1865790" cy="19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6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63F89AD1-B2DD-DADD-E303-C5E525593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68" b="13026"/>
          <a:stretch/>
        </p:blipFill>
        <p:spPr>
          <a:xfrm>
            <a:off x="0" y="2586646"/>
            <a:ext cx="1852292" cy="3355127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456C9E99-AA86-8AE5-14B4-AA4BD5605B36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C82EDB-D63F-44C1-6782-D39B72C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6CC69E1-4AC9-EA56-CBE9-093027D1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657E28D-7C41-0C95-EBB9-E76785BCF998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Information transfer (October - November 2022)</a:t>
            </a:r>
            <a:br>
              <a:rPr lang="en-AU" dirty="0"/>
            </a:br>
            <a:r>
              <a:rPr lang="en-AU" dirty="0"/>
              <a:t>Introductory lectures and seminars about AM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72D1DAB-83F6-8834-0FA9-D4A095EE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 descr="Obrázok, na ktorom je osoba, podlaha, skupina, stojaci&#10;&#10;Automaticky generovaný popis">
            <a:extLst>
              <a:ext uri="{FF2B5EF4-FFF2-40B4-BE49-F238E27FC236}">
                <a16:creationId xmlns:a16="http://schemas.microsoft.com/office/drawing/2014/main" id="{C6CF3B92-840D-CB1B-6E7B-13AD115A4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299"/>
          <a:stretch/>
        </p:blipFill>
        <p:spPr>
          <a:xfrm>
            <a:off x="2024509" y="2566899"/>
            <a:ext cx="3679661" cy="3374874"/>
          </a:xfrm>
          <a:prstGeom prst="rect">
            <a:avLst/>
          </a:prstGeom>
        </p:spPr>
      </p:pic>
      <p:pic>
        <p:nvPicPr>
          <p:cNvPr id="7" name="Obrázok 6" descr="Obrázok, na ktorom je text, vnútri, pracujúci, pripravujúci&#10;&#10;Automaticky generovaný popis">
            <a:extLst>
              <a:ext uri="{FF2B5EF4-FFF2-40B4-BE49-F238E27FC236}">
                <a16:creationId xmlns:a16="http://schemas.microsoft.com/office/drawing/2014/main" id="{77EDEF8B-C213-1F1D-0207-55AE6B140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54"/>
          <a:stretch/>
        </p:blipFill>
        <p:spPr>
          <a:xfrm>
            <a:off x="5886043" y="2566899"/>
            <a:ext cx="2894120" cy="1635094"/>
          </a:xfrm>
          <a:prstGeom prst="rect">
            <a:avLst/>
          </a:prstGeom>
        </p:spPr>
      </p:pic>
      <p:pic>
        <p:nvPicPr>
          <p:cNvPr id="9" name="Obrázok 8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06671EAD-8F27-0DF3-99C6-2BD50DBAC5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71" b="13241"/>
          <a:stretch/>
        </p:blipFill>
        <p:spPr>
          <a:xfrm>
            <a:off x="5886043" y="4306679"/>
            <a:ext cx="2894120" cy="163509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A017E522-BD35-F77C-CF48-39102804EA80}"/>
              </a:ext>
            </a:extLst>
          </p:cNvPr>
          <p:cNvSpPr txBox="1"/>
          <p:nvPr/>
        </p:nvSpPr>
        <p:spPr>
          <a:xfrm>
            <a:off x="289212" y="2919412"/>
            <a:ext cx="1553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i="1" dirty="0"/>
              <a:t>Application of 3D printing in practice, composite materials and their use</a:t>
            </a:r>
            <a:br>
              <a:rPr lang="en-AU" i="1" dirty="0"/>
            </a:br>
            <a:r>
              <a:rPr lang="en-AU" i="1" dirty="0"/>
              <a:t>(UNIZA &amp; </a:t>
            </a:r>
            <a:r>
              <a:rPr lang="en-AU" i="1" dirty="0" err="1"/>
              <a:t>Admasys</a:t>
            </a:r>
            <a:r>
              <a:rPr lang="en-AU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9192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63F89AD1-B2DD-DADD-E303-C5E525593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68" b="13026"/>
          <a:stretch/>
        </p:blipFill>
        <p:spPr>
          <a:xfrm>
            <a:off x="0" y="2586646"/>
            <a:ext cx="1852292" cy="3355127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456C9E99-AA86-8AE5-14B4-AA4BD5605B36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C82EDB-D63F-44C1-6782-D39B72C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6CC69E1-4AC9-EA56-CBE9-093027D1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657E28D-7C41-0C95-EBB9-E76785BCF998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Information transfer (October - November 2022)</a:t>
            </a:r>
            <a:br>
              <a:rPr lang="en-AU" dirty="0"/>
            </a:br>
            <a:r>
              <a:rPr lang="en-AU" dirty="0"/>
              <a:t>Introductory lectures and seminars about AM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72D1DAB-83F6-8834-0FA9-D4A095EE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A017E522-BD35-F77C-CF48-39102804EA80}"/>
              </a:ext>
            </a:extLst>
          </p:cNvPr>
          <p:cNvSpPr txBox="1"/>
          <p:nvPr/>
        </p:nvSpPr>
        <p:spPr>
          <a:xfrm>
            <a:off x="289212" y="2998194"/>
            <a:ext cx="15630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i="1" dirty="0"/>
              <a:t>Additive technologies from A to Z and their environmental impact</a:t>
            </a:r>
            <a:br>
              <a:rPr lang="en-AU" i="1" dirty="0"/>
            </a:br>
            <a:r>
              <a:rPr lang="en-AU" i="1" dirty="0"/>
              <a:t>(SPŠ </a:t>
            </a:r>
            <a:r>
              <a:rPr lang="en-AU" i="1" dirty="0" err="1"/>
              <a:t>Dubnica</a:t>
            </a:r>
            <a:r>
              <a:rPr lang="en-AU" i="1" dirty="0"/>
              <a:t> </a:t>
            </a:r>
            <a:r>
              <a:rPr lang="en-AU" i="1" dirty="0" err="1"/>
              <a:t>nad</a:t>
            </a:r>
            <a:r>
              <a:rPr lang="en-AU" i="1" dirty="0"/>
              <a:t> </a:t>
            </a:r>
            <a:r>
              <a:rPr lang="en-AU" i="1" dirty="0" err="1"/>
              <a:t>Váhom</a:t>
            </a:r>
            <a:r>
              <a:rPr lang="en-AU" i="1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9FA6CB-3552-CADD-404B-F3ED910B3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0" r="-677" b="20570"/>
          <a:stretch/>
        </p:blipFill>
        <p:spPr bwMode="auto">
          <a:xfrm>
            <a:off x="5551706" y="4370210"/>
            <a:ext cx="3235627" cy="15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5" descr="Obrázok, na ktorom je text, osoba, podlaha, vnútri&#10;&#10;Automaticky generovaný popis">
            <a:extLst>
              <a:ext uri="{FF2B5EF4-FFF2-40B4-BE49-F238E27FC236}">
                <a16:creationId xmlns:a16="http://schemas.microsoft.com/office/drawing/2014/main" id="{2B06F00D-E1C3-4C67-90B4-8B4A0F589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22" y="3115780"/>
            <a:ext cx="3345145" cy="2508859"/>
          </a:xfrm>
          <a:prstGeom prst="rect">
            <a:avLst/>
          </a:prstGeom>
        </p:spPr>
      </p:pic>
      <p:pic>
        <p:nvPicPr>
          <p:cNvPr id="9" name="Obrázok 8" descr="Obrázok, na ktorom je text, podlaha, vnútri, osoba&#10;&#10;Automaticky generovaný popis">
            <a:extLst>
              <a:ext uri="{FF2B5EF4-FFF2-40B4-BE49-F238E27FC236}">
                <a16:creationId xmlns:a16="http://schemas.microsoft.com/office/drawing/2014/main" id="{8B7D0C20-B467-782E-8BF5-0670382310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11" b="15392"/>
          <a:stretch/>
        </p:blipFill>
        <p:spPr>
          <a:xfrm>
            <a:off x="5555104" y="2607382"/>
            <a:ext cx="3235628" cy="16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63F89AD1-B2DD-DADD-E303-C5E525593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68" b="13026"/>
          <a:stretch/>
        </p:blipFill>
        <p:spPr>
          <a:xfrm>
            <a:off x="0" y="2586647"/>
            <a:ext cx="1852292" cy="2513674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456C9E99-AA86-8AE5-14B4-AA4BD5605B36}"/>
              </a:ext>
            </a:extLst>
          </p:cNvPr>
          <p:cNvSpPr/>
          <p:nvPr/>
        </p:nvSpPr>
        <p:spPr>
          <a:xfrm>
            <a:off x="1874669" y="2462213"/>
            <a:ext cx="7082900" cy="3592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n>
                <a:solidFill>
                  <a:srgbClr val="363636"/>
                </a:solidFill>
              </a:ln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C82EDB-D63F-44C1-6782-D39B72C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11111"/>
                </a:solidFill>
              </a:rPr>
              <a:t>Activities</a:t>
            </a:r>
            <a:endParaRPr lang="en-AU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6CC69E1-4AC9-EA56-CBE9-093027D1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784D-4928-4D1C-9696-D92BC1EDB409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657E28D-7C41-0C95-EBB9-E76785BCF998}"/>
              </a:ext>
            </a:extLst>
          </p:cNvPr>
          <p:cNvSpPr txBox="1"/>
          <p:nvPr/>
        </p:nvSpPr>
        <p:spPr>
          <a:xfrm>
            <a:off x="368422" y="1298353"/>
            <a:ext cx="708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Information transfer (October - November 2022)</a:t>
            </a:r>
            <a:br>
              <a:rPr lang="en-AU" dirty="0"/>
            </a:br>
            <a:r>
              <a:rPr lang="en-AU" dirty="0"/>
              <a:t>Introductory lectures and seminars about AM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72D1DAB-83F6-8834-0FA9-D4A095EE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2" y="0"/>
            <a:ext cx="51212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A017E522-BD35-F77C-CF48-39102804EA80}"/>
              </a:ext>
            </a:extLst>
          </p:cNvPr>
          <p:cNvSpPr txBox="1"/>
          <p:nvPr/>
        </p:nvSpPr>
        <p:spPr>
          <a:xfrm>
            <a:off x="289212" y="2919412"/>
            <a:ext cx="1553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i="1" dirty="0"/>
              <a:t>Virtual reality in real life</a:t>
            </a:r>
            <a:br>
              <a:rPr lang="en-AU" i="1" dirty="0"/>
            </a:br>
            <a:r>
              <a:rPr lang="en-AU" i="1" dirty="0"/>
              <a:t>(</a:t>
            </a:r>
            <a:r>
              <a:rPr lang="en-AU" i="1" dirty="0" err="1"/>
              <a:t>UiT</a:t>
            </a:r>
            <a:r>
              <a:rPr lang="en-AU" i="1" dirty="0"/>
              <a:t> </a:t>
            </a:r>
            <a:r>
              <a:rPr lang="en-AU" i="1" dirty="0" err="1"/>
              <a:t>Narvik</a:t>
            </a:r>
            <a:r>
              <a:rPr lang="en-AU" i="1" dirty="0"/>
              <a:t>)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F77EA68-BD66-83C0-75FF-49B0B384E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84" b="33688"/>
          <a:stretch/>
        </p:blipFill>
        <p:spPr>
          <a:xfrm>
            <a:off x="2785384" y="2607382"/>
            <a:ext cx="5261471" cy="318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B573888-69F8-4FF1-66FE-9869ABC12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105" y="4385946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8147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5145</TotalTime>
  <Words>441</Words>
  <Application>Microsoft Office PowerPoint</Application>
  <PresentationFormat>Prezentácia na obrazovke (4:3)</PresentationFormat>
  <Paragraphs>86</Paragraphs>
  <Slides>18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Motív balíka Office</vt:lpstr>
      <vt:lpstr>Prezentácia programu PowerPoint</vt:lpstr>
      <vt:lpstr>Working together for a green, competitive and inclusive Europe</vt:lpstr>
      <vt:lpstr>Project goals</vt:lpstr>
      <vt:lpstr>Main project goal</vt:lpstr>
      <vt:lpstr>Activities</vt:lpstr>
      <vt:lpstr>Activities</vt:lpstr>
      <vt:lpstr>Activities</vt:lpstr>
      <vt:lpstr>Activities</vt:lpstr>
      <vt:lpstr>Activities</vt:lpstr>
      <vt:lpstr>Activities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Thank you for your attention  </vt:lpstr>
      <vt:lpstr>Discussion  Questions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XI</dc:creator>
  <cp:lastModifiedBy>Vladimir Benko</cp:lastModifiedBy>
  <cp:revision>269</cp:revision>
  <dcterms:created xsi:type="dcterms:W3CDTF">2021-04-12T06:48:28Z</dcterms:created>
  <dcterms:modified xsi:type="dcterms:W3CDTF">2023-03-15T08:45:46Z</dcterms:modified>
</cp:coreProperties>
</file>